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0" r:id="rId4"/>
    <p:sldId id="271" r:id="rId5"/>
    <p:sldId id="257" r:id="rId6"/>
    <p:sldId id="258" r:id="rId7"/>
    <p:sldId id="272" r:id="rId8"/>
    <p:sldId id="260" r:id="rId9"/>
    <p:sldId id="273" r:id="rId10"/>
    <p:sldId id="274" r:id="rId11"/>
    <p:sldId id="275" r:id="rId12"/>
    <p:sldId id="276" r:id="rId13"/>
    <p:sldId id="277" r:id="rId14"/>
    <p:sldId id="278" r:id="rId15"/>
    <p:sldId id="280" r:id="rId16"/>
    <p:sldId id="279" r:id="rId17"/>
    <p:sldId id="281" r:id="rId18"/>
    <p:sldId id="283" r:id="rId19"/>
    <p:sldId id="282" r:id="rId20"/>
    <p:sldId id="285" r:id="rId21"/>
    <p:sldId id="286" r:id="rId22"/>
    <p:sldId id="288" r:id="rId23"/>
    <p:sldId id="261" r:id="rId24"/>
    <p:sldId id="289" r:id="rId25"/>
    <p:sldId id="290" r:id="rId26"/>
    <p:sldId id="291" r:id="rId27"/>
    <p:sldId id="292" r:id="rId28"/>
    <p:sldId id="293" r:id="rId29"/>
    <p:sldId id="294" r:id="rId30"/>
    <p:sldId id="295" r:id="rId31"/>
    <p:sldId id="296" r:id="rId32"/>
    <p:sldId id="297" r:id="rId33"/>
    <p:sldId id="298" r:id="rId34"/>
    <p:sldId id="300" r:id="rId35"/>
    <p:sldId id="303" r:id="rId36"/>
    <p:sldId id="301" r:id="rId37"/>
    <p:sldId id="302" r:id="rId38"/>
  </p:sldIdLst>
  <p:sldSz cx="9144000" cy="6858000" type="screen4x3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08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E9CE6-A289-479C-A419-B5433BC88125}" type="datetimeFigureOut">
              <a:rPr lang="nl-BE" smtClean="0"/>
              <a:pPr/>
              <a:t>5/10/2012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F0367-3275-469C-9E39-AE79404052E8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E9CE6-A289-479C-A419-B5433BC88125}" type="datetimeFigureOut">
              <a:rPr lang="nl-BE" smtClean="0"/>
              <a:pPr/>
              <a:t>5/10/2012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F0367-3275-469C-9E39-AE79404052E8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E9CE6-A289-479C-A419-B5433BC88125}" type="datetimeFigureOut">
              <a:rPr lang="nl-BE" smtClean="0"/>
              <a:pPr/>
              <a:t>5/10/2012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F0367-3275-469C-9E39-AE79404052E8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E9CE6-A289-479C-A419-B5433BC88125}" type="datetimeFigureOut">
              <a:rPr lang="nl-BE" smtClean="0"/>
              <a:pPr/>
              <a:t>5/10/2012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F0367-3275-469C-9E39-AE79404052E8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E9CE6-A289-479C-A419-B5433BC88125}" type="datetimeFigureOut">
              <a:rPr lang="nl-BE" smtClean="0"/>
              <a:pPr/>
              <a:t>5/10/2012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F0367-3275-469C-9E39-AE79404052E8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E9CE6-A289-479C-A419-B5433BC88125}" type="datetimeFigureOut">
              <a:rPr lang="nl-BE" smtClean="0"/>
              <a:pPr/>
              <a:t>5/10/2012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F0367-3275-469C-9E39-AE79404052E8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E9CE6-A289-479C-A419-B5433BC88125}" type="datetimeFigureOut">
              <a:rPr lang="nl-BE" smtClean="0"/>
              <a:pPr/>
              <a:t>5/10/2012</a:t>
            </a:fld>
            <a:endParaRPr lang="nl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F0367-3275-469C-9E39-AE79404052E8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E9CE6-A289-479C-A419-B5433BC88125}" type="datetimeFigureOut">
              <a:rPr lang="nl-BE" smtClean="0"/>
              <a:pPr/>
              <a:t>5/10/2012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F0367-3275-469C-9E39-AE79404052E8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E9CE6-A289-479C-A419-B5433BC88125}" type="datetimeFigureOut">
              <a:rPr lang="nl-BE" smtClean="0"/>
              <a:pPr/>
              <a:t>5/10/2012</a:t>
            </a:fld>
            <a:endParaRPr lang="nl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F0367-3275-469C-9E39-AE79404052E8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E9CE6-A289-479C-A419-B5433BC88125}" type="datetimeFigureOut">
              <a:rPr lang="nl-BE" smtClean="0"/>
              <a:pPr/>
              <a:t>5/10/2012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F0367-3275-469C-9E39-AE79404052E8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E9CE6-A289-479C-A419-B5433BC88125}" type="datetimeFigureOut">
              <a:rPr lang="nl-BE" smtClean="0"/>
              <a:pPr/>
              <a:t>5/10/2012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F0367-3275-469C-9E39-AE79404052E8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1E9CE6-A289-479C-A419-B5433BC88125}" type="datetimeFigureOut">
              <a:rPr lang="nl-BE" smtClean="0"/>
              <a:pPr/>
              <a:t>5/10/2012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1F0367-3275-469C-9E39-AE79404052E8}" type="slidenum">
              <a:rPr lang="nl-BE" smtClean="0"/>
              <a:pPr/>
              <a:t>‹#›</a:t>
            </a:fld>
            <a:endParaRPr lang="nl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AGORA%20INTERNATIONAL\2011-2012\ACI%20AGM%202012\power%20point\Bob%20Sinclar%20-%20Love%20Generation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AGORA%20INTERNATIONAL\2011-2012\ACI%20AGM%202012\power%20point\Arsenal%20-%20Saudade.mp3" TargetMode="Externa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AGORA%20INTERNATIONAL\2011-2012\ACI%20AGM%202012\power%20point\Bob%20Sinclar%20-%20Love%20Generation.mp3" TargetMode="Externa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10" Type="http://schemas.openxmlformats.org/officeDocument/2006/relationships/image" Target="../media/image2.png"/><Relationship Id="rId4" Type="http://schemas.openxmlformats.org/officeDocument/2006/relationships/image" Target="../media/image36.jpeg"/><Relationship Id="rId9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jpeg"/><Relationship Id="rId4" Type="http://schemas.openxmlformats.org/officeDocument/2006/relationships/image" Target="../media/image6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AGORA%20INTERNATIONAL\2011-2012\ACI%20AGM%202012\power%20point\Bob%20Sinclar%20-%20Love%20Generation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7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l="38678" t="33598" r="21983" b="31746"/>
          <a:stretch>
            <a:fillRect/>
          </a:stretch>
        </p:blipFill>
        <p:spPr bwMode="auto">
          <a:xfrm>
            <a:off x="-1044624" y="0"/>
            <a:ext cx="1051316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774632" cy="2088233"/>
          </a:xfrm>
        </p:spPr>
        <p:txBody>
          <a:bodyPr>
            <a:normAutofit fontScale="90000"/>
          </a:bodyPr>
          <a:lstStyle/>
          <a:p>
            <a:r>
              <a:rPr lang="nl-BE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AGORA </a:t>
            </a:r>
            <a:br>
              <a:rPr lang="nl-BE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BE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PICTURE COMPANY PRESENTS</a:t>
            </a:r>
            <a:endParaRPr lang="nl-BE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216024" y="3789040"/>
            <a:ext cx="9468544" cy="3068960"/>
          </a:xfrm>
        </p:spPr>
        <p:txBody>
          <a:bodyPr>
            <a:noAutofit/>
          </a:bodyPr>
          <a:lstStyle/>
          <a:p>
            <a:r>
              <a:rPr lang="nl-BE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“A </a:t>
            </a:r>
            <a:r>
              <a:rPr lang="nl-BE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YEAR IN THE LIFE OF </a:t>
            </a:r>
          </a:p>
          <a:p>
            <a:r>
              <a:rPr lang="nl-BE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ACI </a:t>
            </a:r>
            <a:r>
              <a:rPr lang="nl-BE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BOARDMEMBERS”</a:t>
            </a:r>
            <a:endParaRPr lang="nl-BE" sz="6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Bob Sinclar - Love Generatio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09329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11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" showWhenStopped="0">
                <p:cTn id="21" repeatCount="3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1"/>
      <p:bldP spid="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Woman reading newspaper [343NPS00837]"/>
          <p:cNvPicPr>
            <a:picLocks noGrp="1"/>
          </p:cNvPicPr>
          <p:nvPr>
            <p:ph idx="1"/>
          </p:nvPr>
        </p:nvPicPr>
        <p:blipFill>
          <a:blip r:embed="rId2" cstate="print"/>
          <a:srcRect l="35247" b="4422"/>
          <a:stretch>
            <a:fillRect/>
          </a:stretch>
        </p:blipFill>
        <p:spPr bwMode="auto">
          <a:xfrm>
            <a:off x="2123728" y="836712"/>
            <a:ext cx="5328592" cy="5433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And </a:t>
            </a:r>
            <a:r>
              <a:rPr lang="nl-BE" dirty="0" err="1" smtClean="0"/>
              <a:t>there</a:t>
            </a:r>
            <a:r>
              <a:rPr lang="nl-BE" dirty="0" smtClean="0"/>
              <a:t> was </a:t>
            </a:r>
            <a:r>
              <a:rPr lang="nl-BE" dirty="0" err="1" smtClean="0"/>
              <a:t>lots</a:t>
            </a:r>
            <a:r>
              <a:rPr lang="nl-BE" dirty="0" smtClean="0"/>
              <a:t> to report </a:t>
            </a:r>
            <a:r>
              <a:rPr lang="nl-BE" dirty="0" err="1" smtClean="0"/>
              <a:t>about</a:t>
            </a:r>
            <a:r>
              <a:rPr lang="nl-BE" dirty="0" smtClean="0"/>
              <a:t>! </a:t>
            </a:r>
            <a:endParaRPr lang="nl-BE" dirty="0"/>
          </a:p>
        </p:txBody>
      </p: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ttp://minecraftworld.files.wordpress.com/2011/05/earth_flat_map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49488"/>
            <a:ext cx="914400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899592" y="404664"/>
            <a:ext cx="7992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dirty="0" err="1">
                <a:solidFill>
                  <a:schemeClr val="bg1"/>
                </a:solidFill>
              </a:rPr>
              <a:t>O</a:t>
            </a:r>
            <a:r>
              <a:rPr lang="nl-BE" sz="2800" b="1" dirty="0" err="1" smtClean="0">
                <a:solidFill>
                  <a:schemeClr val="bg1"/>
                </a:solidFill>
              </a:rPr>
              <a:t>ne</a:t>
            </a:r>
            <a:r>
              <a:rPr lang="nl-BE" sz="2800" b="1" dirty="0" smtClean="0">
                <a:solidFill>
                  <a:schemeClr val="bg1"/>
                </a:solidFill>
              </a:rPr>
              <a:t> of the most </a:t>
            </a:r>
            <a:r>
              <a:rPr lang="nl-BE" sz="2800" b="1" dirty="0" err="1" smtClean="0">
                <a:solidFill>
                  <a:schemeClr val="bg1"/>
                </a:solidFill>
              </a:rPr>
              <a:t>fun</a:t>
            </a:r>
            <a:r>
              <a:rPr lang="nl-BE" sz="2800" b="1" dirty="0" smtClean="0">
                <a:solidFill>
                  <a:schemeClr val="bg1"/>
                </a:solidFill>
              </a:rPr>
              <a:t> </a:t>
            </a:r>
            <a:r>
              <a:rPr lang="nl-BE" sz="2800" b="1" dirty="0" err="1" smtClean="0">
                <a:solidFill>
                  <a:schemeClr val="bg1"/>
                </a:solidFill>
              </a:rPr>
              <a:t>events</a:t>
            </a:r>
            <a:r>
              <a:rPr lang="nl-BE" sz="2800" b="1" dirty="0" smtClean="0">
                <a:solidFill>
                  <a:schemeClr val="bg1"/>
                </a:solidFill>
              </a:rPr>
              <a:t> to report </a:t>
            </a:r>
            <a:r>
              <a:rPr lang="nl-BE" sz="2800" b="1" dirty="0" err="1" smtClean="0">
                <a:solidFill>
                  <a:schemeClr val="bg1"/>
                </a:solidFill>
              </a:rPr>
              <a:t>about</a:t>
            </a:r>
            <a:r>
              <a:rPr lang="nl-BE" sz="2800" b="1" dirty="0" smtClean="0">
                <a:solidFill>
                  <a:schemeClr val="bg1"/>
                </a:solidFill>
              </a:rPr>
              <a:t> is ….</a:t>
            </a:r>
            <a:endParaRPr lang="nl-BE" sz="28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07704" y="980728"/>
            <a:ext cx="5544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dirty="0" smtClean="0">
                <a:solidFill>
                  <a:schemeClr val="bg1"/>
                </a:solidFill>
              </a:rPr>
              <a:t>THE CHARTER OF A NEW COUNTRY ! </a:t>
            </a:r>
            <a:endParaRPr lang="nl-BE" sz="2800" b="1" dirty="0">
              <a:solidFill>
                <a:schemeClr val="bg1"/>
              </a:solidFill>
            </a:endParaRPr>
          </a:p>
        </p:txBody>
      </p:sp>
      <p:pic>
        <p:nvPicPr>
          <p:cNvPr id="9" name="Picture 8" descr="flag of Morocco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54777">
            <a:off x="2145558" y="2651137"/>
            <a:ext cx="1806833" cy="1175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Connector 10"/>
          <p:cNvCxnSpPr/>
          <p:nvPr/>
        </p:nvCxnSpPr>
        <p:spPr>
          <a:xfrm>
            <a:off x="3779912" y="3573016"/>
            <a:ext cx="648072" cy="14401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 rot="658054">
            <a:off x="2725196" y="2286613"/>
            <a:ext cx="6776673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WELCOME TO 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AGORA</a:t>
            </a:r>
          </a:p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DEAR FRIENDS 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FROM AC MOROCCO 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 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1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6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6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56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56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7" name="Picture 5" descr="C:\AGORA INTERNATIONAL\2011-2012\ACI AGM 2012\fotos voor ACI Boar dcombined report\selection\DSC06190.JPG"/>
          <p:cNvPicPr>
            <a:picLocks noChangeAspect="1" noChangeArrowheads="1"/>
          </p:cNvPicPr>
          <p:nvPr/>
        </p:nvPicPr>
        <p:blipFill>
          <a:blip r:embed="rId2" cstate="print"/>
          <a:srcRect r="8206" b="12014"/>
          <a:stretch>
            <a:fillRect/>
          </a:stretch>
        </p:blipFill>
        <p:spPr bwMode="auto">
          <a:xfrm>
            <a:off x="3131840" y="692696"/>
            <a:ext cx="2808312" cy="2636912"/>
          </a:xfrm>
          <a:prstGeom prst="rect">
            <a:avLst/>
          </a:prstGeom>
          <a:noFill/>
        </p:spPr>
      </p:pic>
      <p:pic>
        <p:nvPicPr>
          <p:cNvPr id="18436" name="Picture 4" descr="C:\AGORA INTERNATIONAL\2011-2012\ACI AGM 2012\fotos voor ACI Boar dcombined report\selection\DSC061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28117" y="692696"/>
            <a:ext cx="3515883" cy="2636912"/>
          </a:xfrm>
          <a:prstGeom prst="rect">
            <a:avLst/>
          </a:prstGeom>
          <a:noFill/>
        </p:spPr>
      </p:pic>
      <p:pic>
        <p:nvPicPr>
          <p:cNvPr id="18434" name="Picture 2" descr="C:\AGORA INTERNATIONAL\2011-2012\ACI AGM 2012\fotos voor ACI Boar dcombined report\selection\DSC06206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92696"/>
            <a:ext cx="3419872" cy="2636912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nl-BE" dirty="0" smtClean="0">
                <a:solidFill>
                  <a:srgbClr val="00B050"/>
                </a:solidFill>
                <a:latin typeface="Gill Sans Ultra Bold Condensed" pitchFamily="34" charset="0"/>
              </a:rPr>
              <a:t>WHAT A FANTASTIC CHARTER ! </a:t>
            </a:r>
            <a:endParaRPr lang="nl-BE" dirty="0">
              <a:solidFill>
                <a:srgbClr val="00B050"/>
              </a:solidFill>
              <a:latin typeface="Gill Sans Ultra Bold Condensed" pitchFamily="34" charset="0"/>
            </a:endParaRPr>
          </a:p>
        </p:txBody>
      </p:sp>
      <p:pic>
        <p:nvPicPr>
          <p:cNvPr id="18438" name="Picture 6" descr="C:\AGORA INTERNATIONAL\2011-2012\ACI AGM 2012\fotos voor ACI Boar dcombined report\selection\DSC0617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3861048"/>
            <a:ext cx="3995936" cy="2996952"/>
          </a:xfrm>
          <a:prstGeom prst="rect">
            <a:avLst/>
          </a:prstGeom>
          <a:noFill/>
        </p:spPr>
      </p:pic>
      <p:pic>
        <p:nvPicPr>
          <p:cNvPr id="18439" name="Picture 7" descr="C:\AGORA INTERNATIONAL\2011-2012\ACI AGM 2012\fotos voor ACI Boar dcombined report\selection\DSC0622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861048"/>
            <a:ext cx="3995936" cy="2996952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1979712" y="3212976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It</a:t>
            </a:r>
            <a:r>
              <a:rPr lang="nl-BE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 was musical</a:t>
            </a:r>
            <a:endParaRPr lang="nl-BE" sz="28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00192" y="3212976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traditional</a:t>
            </a:r>
            <a:endParaRPr lang="nl-BE" sz="28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31640" y="4005064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artistic</a:t>
            </a:r>
            <a:endParaRPr lang="nl-BE" sz="28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067944" y="3789040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i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Very</a:t>
            </a:r>
            <a:r>
              <a:rPr lang="nl-BE" sz="3200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 </a:t>
            </a:r>
            <a:r>
              <a:rPr lang="nl-BE" sz="3200" i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welcoming</a:t>
            </a:r>
            <a:r>
              <a:rPr lang="nl-BE" sz="3200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 !</a:t>
            </a:r>
            <a:endParaRPr lang="nl-BE" sz="3200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ransition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5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600"/>
                            </p:stCondLst>
                            <p:childTnLst>
                              <p:par>
                                <p:cTn id="2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650"/>
                            </p:stCondLst>
                            <p:childTnLst>
                              <p:par>
                                <p:cTn id="28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650"/>
                            </p:stCondLst>
                            <p:childTnLst>
                              <p:par>
                                <p:cTn id="34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350"/>
                            </p:stCondLst>
                            <p:childTnLst>
                              <p:par>
                                <p:cTn id="40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5" grpId="1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C:\AGORA INTERNATIONAL\2011-2012\ACI AGM 2012\fotos voor ACI Boar dcombined report\selection\IMGP66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4572000" cy="3429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 dirty="0"/>
          </a:p>
        </p:txBody>
      </p:sp>
      <p:pic>
        <p:nvPicPr>
          <p:cNvPr id="4" name="Picture 9" descr="C:\AGORA INTERNATIONAL\2011-2012\ACI AGM 2012\fotos voor ACI Boar dcombined report\selection\DSC0623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572000" cy="3429000"/>
          </a:xfrm>
          <a:prstGeom prst="rect">
            <a:avLst/>
          </a:prstGeom>
          <a:noFill/>
        </p:spPr>
      </p:pic>
      <p:pic>
        <p:nvPicPr>
          <p:cNvPr id="6" name="Picture 5" descr="C:\FOTOS\2011\111124 weekend Charter AC Casablanca\DSC0625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1" name="Picture 1" descr="C:\FOTOS\2011\111124 weekend Charter AC Casablanca\DSC0624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429000"/>
            <a:ext cx="4572000" cy="3429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051720" y="2996952"/>
            <a:ext cx="5184576" cy="707886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nl-BE" sz="4000" dirty="0" smtClean="0">
                <a:solidFill>
                  <a:srgbClr val="00B050"/>
                </a:solidFill>
                <a:latin typeface="Aharoni" pitchFamily="2" charset="-79"/>
                <a:cs typeface="Aharoni" pitchFamily="2" charset="-79"/>
              </a:rPr>
              <a:t> IT WAS OFFICIAL …</a:t>
            </a:r>
            <a:endParaRPr lang="nl-BE" sz="4000" dirty="0">
              <a:solidFill>
                <a:srgbClr val="00B050"/>
              </a:solidFill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ransition spd="slow" advClick="0" advTm="10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riadreviews.com/assets/images/misc/art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75221" y="-597089"/>
            <a:ext cx="10694443" cy="8052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 dirty="0"/>
          </a:p>
        </p:txBody>
      </p:sp>
      <p:pic>
        <p:nvPicPr>
          <p:cNvPr id="19459" name="Picture 3" descr="C:\FOTOS\2011\111124 weekend Charter AC Casablanca\133_2611\IMGP67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3645024"/>
            <a:ext cx="3995936" cy="2996952"/>
          </a:xfrm>
          <a:prstGeom prst="rect">
            <a:avLst/>
          </a:prstGeom>
          <a:noFill/>
        </p:spPr>
      </p:pic>
      <p:pic>
        <p:nvPicPr>
          <p:cNvPr id="7" name="Picture 2" descr="C:\FOTOS\2011\111124 weekend Charter AC Casablanca\133_2611\IMGP67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612576" y="0"/>
            <a:ext cx="4932040" cy="3699030"/>
          </a:xfrm>
          <a:prstGeom prst="rect">
            <a:avLst/>
          </a:prstGeom>
          <a:noFill/>
        </p:spPr>
      </p:pic>
      <p:pic>
        <p:nvPicPr>
          <p:cNvPr id="19458" name="Picture 2" descr="C:\FOTOS\2011\111124 weekend Charter AC Casablanca\DSC06191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620688"/>
            <a:ext cx="6034617" cy="452596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 rot="719987">
            <a:off x="1589690" y="4381411"/>
            <a:ext cx="8092131" cy="769441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nl-BE" sz="4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  AND VERRRRY YUMMY !!!!</a:t>
            </a:r>
            <a:endParaRPr lang="nl-BE" sz="4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ransition advClick="0" advTm="1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ttp://1.bp.blogspot.com/_h6vbox18yGw/TK4hqADm2jI/AAAAAAAAAaU/wrrXnTEOfKY/s320/P1010907.JPG"/>
          <p:cNvPicPr/>
          <p:nvPr/>
        </p:nvPicPr>
        <p:blipFill>
          <a:blip r:embed="rId3" cstate="print"/>
          <a:srcRect l="41863" r="-28"/>
          <a:stretch>
            <a:fillRect/>
          </a:stretch>
        </p:blipFill>
        <p:spPr bwMode="auto">
          <a:xfrm>
            <a:off x="4644008" y="0"/>
            <a:ext cx="449999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Picture 2" descr="C:\FOTOS\2011\111124 weekend Charter AC Casablanca\132_2511\IMGP6696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644007" cy="3483005"/>
          </a:xfrm>
          <a:prstGeom prst="rect">
            <a:avLst/>
          </a:prstGeom>
          <a:noFill/>
        </p:spPr>
      </p:pic>
      <p:pic>
        <p:nvPicPr>
          <p:cNvPr id="37891" name="Picture 3" descr="C:\FOTOS\2011\111124 weekend Charter AC Casablanca\132_2511\with Obama as VIP guest!!.JPG"/>
          <p:cNvPicPr>
            <a:picLocks noChangeAspect="1" noChangeArrowheads="1"/>
          </p:cNvPicPr>
          <p:nvPr/>
        </p:nvPicPr>
        <p:blipFill>
          <a:blip r:embed="rId5" cstate="print"/>
          <a:srcRect t="1803"/>
          <a:stretch>
            <a:fillRect/>
          </a:stretch>
        </p:blipFill>
        <p:spPr bwMode="auto">
          <a:xfrm>
            <a:off x="1" y="3429000"/>
            <a:ext cx="4655914" cy="3429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619672" y="260648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EXOTIC … </a:t>
            </a:r>
            <a:endParaRPr lang="nl-BE" sz="28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573016"/>
            <a:ext cx="4680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</a:t>
            </a:r>
            <a:r>
              <a:rPr lang="nl-BE" sz="24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</a:t>
            </a:r>
            <a:r>
              <a:rPr lang="nl-BE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BE" sz="24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very</a:t>
            </a:r>
            <a:r>
              <a:rPr lang="nl-BE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BE" sz="24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interesting</a:t>
            </a:r>
            <a:r>
              <a:rPr lang="nl-BE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BE" sz="24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guests</a:t>
            </a:r>
            <a:r>
              <a:rPr lang="nl-BE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…!</a:t>
            </a:r>
            <a:endParaRPr lang="nl-BE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 rot="20087305">
            <a:off x="549179" y="5620155"/>
            <a:ext cx="15870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000" b="1" i="1" dirty="0" smtClean="0">
                <a:solidFill>
                  <a:srgbClr val="FFC000"/>
                </a:solidFill>
              </a:rPr>
              <a:t>OBAMA ???</a:t>
            </a:r>
            <a:endParaRPr lang="nl-BE" sz="2000" b="1" i="1" dirty="0">
              <a:solidFill>
                <a:srgbClr val="FFC000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 rot="20158627">
            <a:off x="1070178" y="5895528"/>
            <a:ext cx="864096" cy="314382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37892" name="Picture 4" descr="C:\FOTOS\2011\111124 weekend Charter AC Casablanca\DSC0628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8" y="1772816"/>
            <a:ext cx="4499991" cy="33749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4644008" y="1124744"/>
            <a:ext cx="4499992" cy="64633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nl-BE" dirty="0" err="1" smtClean="0">
                <a:latin typeface="Arial Black" pitchFamily="34" charset="0"/>
              </a:rPr>
              <a:t>Thank</a:t>
            </a:r>
            <a:r>
              <a:rPr lang="nl-BE" dirty="0" smtClean="0">
                <a:latin typeface="Arial Black" pitchFamily="34" charset="0"/>
              </a:rPr>
              <a:t> </a:t>
            </a:r>
            <a:r>
              <a:rPr lang="nl-BE" dirty="0" err="1" smtClean="0">
                <a:latin typeface="Arial Black" pitchFamily="34" charset="0"/>
              </a:rPr>
              <a:t>you</a:t>
            </a:r>
            <a:r>
              <a:rPr lang="nl-BE" dirty="0" smtClean="0">
                <a:latin typeface="Arial Black" pitchFamily="34" charset="0"/>
              </a:rPr>
              <a:t> </a:t>
            </a:r>
            <a:r>
              <a:rPr lang="nl-BE" dirty="0" err="1" smtClean="0">
                <a:latin typeface="Arial Black" pitchFamily="34" charset="0"/>
              </a:rPr>
              <a:t>dear</a:t>
            </a:r>
            <a:r>
              <a:rPr lang="nl-BE" dirty="0" smtClean="0">
                <a:latin typeface="Arial Black" pitchFamily="34" charset="0"/>
              </a:rPr>
              <a:t> President </a:t>
            </a:r>
            <a:r>
              <a:rPr lang="nl-BE" dirty="0" err="1" smtClean="0">
                <a:latin typeface="Arial Black" pitchFamily="34" charset="0"/>
              </a:rPr>
              <a:t>Fatima</a:t>
            </a:r>
            <a:r>
              <a:rPr lang="nl-BE" dirty="0" smtClean="0">
                <a:latin typeface="Arial Black" pitchFamily="34" charset="0"/>
              </a:rPr>
              <a:t> </a:t>
            </a:r>
          </a:p>
          <a:p>
            <a:r>
              <a:rPr lang="nl-BE" dirty="0" smtClean="0">
                <a:latin typeface="Arial Black" pitchFamily="34" charset="0"/>
              </a:rPr>
              <a:t>And </a:t>
            </a:r>
            <a:r>
              <a:rPr lang="nl-BE" dirty="0" err="1" smtClean="0">
                <a:latin typeface="Arial Black" pitchFamily="34" charset="0"/>
              </a:rPr>
              <a:t>ladies</a:t>
            </a:r>
            <a:r>
              <a:rPr lang="nl-BE" dirty="0" smtClean="0">
                <a:latin typeface="Arial Black" pitchFamily="34" charset="0"/>
              </a:rPr>
              <a:t> AC 1 Casablanca</a:t>
            </a:r>
            <a:endParaRPr lang="nl-BE" dirty="0"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44008" y="5157192"/>
            <a:ext cx="4499992" cy="338554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nl-BE" sz="1600" dirty="0" err="1" smtClean="0">
                <a:latin typeface="Arial Black" pitchFamily="34" charset="0"/>
              </a:rPr>
              <a:t>What</a:t>
            </a:r>
            <a:r>
              <a:rPr lang="nl-BE" sz="1600" dirty="0" smtClean="0">
                <a:latin typeface="Arial Black" pitchFamily="34" charset="0"/>
              </a:rPr>
              <a:t> </a:t>
            </a:r>
            <a:r>
              <a:rPr lang="nl-BE" sz="1600" dirty="0" err="1" smtClean="0">
                <a:latin typeface="Arial Black" pitchFamily="34" charset="0"/>
              </a:rPr>
              <a:t>an</a:t>
            </a:r>
            <a:r>
              <a:rPr lang="nl-BE" sz="1600" dirty="0" smtClean="0">
                <a:latin typeface="Arial Black" pitchFamily="34" charset="0"/>
              </a:rPr>
              <a:t> </a:t>
            </a:r>
            <a:r>
              <a:rPr lang="nl-BE" sz="1600" dirty="0" err="1" smtClean="0">
                <a:latin typeface="Arial Black" pitchFamily="34" charset="0"/>
              </a:rPr>
              <a:t>unforgettable</a:t>
            </a:r>
            <a:r>
              <a:rPr lang="nl-BE" sz="1600" dirty="0" smtClean="0">
                <a:latin typeface="Arial Black" pitchFamily="34" charset="0"/>
              </a:rPr>
              <a:t> Charter </a:t>
            </a:r>
            <a:r>
              <a:rPr lang="nl-BE" sz="1600" dirty="0" err="1" smtClean="0">
                <a:latin typeface="Arial Black" pitchFamily="34" charset="0"/>
              </a:rPr>
              <a:t>it</a:t>
            </a:r>
            <a:r>
              <a:rPr lang="nl-BE" sz="1600" dirty="0" smtClean="0">
                <a:latin typeface="Arial Black" pitchFamily="34" charset="0"/>
              </a:rPr>
              <a:t> was ! </a:t>
            </a:r>
            <a:endParaRPr lang="nl-BE" sz="1600" dirty="0">
              <a:latin typeface="Arial Black" pitchFamily="34" charset="0"/>
            </a:endParaRPr>
          </a:p>
        </p:txBody>
      </p:sp>
      <p:pic>
        <p:nvPicPr>
          <p:cNvPr id="14" name="Arsenal - Saudad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24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00"/>
                            </p:stCondLst>
                            <p:childTnLst>
                              <p:par>
                                <p:cTn id="11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600"/>
                            </p:stCondLst>
                            <p:childTnLst>
                              <p:par>
                                <p:cTn id="1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600"/>
                            </p:stCondLst>
                            <p:childTnLst>
                              <p:par>
                                <p:cTn id="3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300"/>
                            </p:stCondLst>
                            <p:childTnLst>
                              <p:par>
                                <p:cTn id="3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300"/>
                            </p:stCondLst>
                            <p:childTnLst>
                              <p:par>
                                <p:cTn id="45" presetID="8" presetClass="entr" presetSubtype="16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800"/>
                            </p:stCondLst>
                            <p:childTnLst>
                              <p:par>
                                <p:cTn id="49" presetID="8" presetClass="entr" presetSubtype="32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" showWhenStopped="0">
                <p:cTn id="5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6" grpId="0"/>
      <p:bldP spid="7" grpId="0"/>
      <p:bldP spid="8" grpId="0"/>
      <p:bldP spid="9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C:\AGORA INTERNATIONAL\2011-2012\LOGO'S\Final new logo's ACI in 2010\agora international logo new.jpg"/>
          <p:cNvPicPr>
            <a:picLocks noGrp="1"/>
          </p:cNvPicPr>
          <p:nvPr>
            <p:ph idx="1"/>
          </p:nvPr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908720"/>
            <a:ext cx="9144000" cy="459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3356992"/>
            <a:ext cx="8964488" cy="1143000"/>
          </a:xfrm>
        </p:spPr>
        <p:txBody>
          <a:bodyPr>
            <a:noAutofit/>
          </a:bodyPr>
          <a:lstStyle/>
          <a:p>
            <a:r>
              <a:rPr lang="nl-BE" sz="4800" b="1" dirty="0" err="1" smtClean="0">
                <a:solidFill>
                  <a:schemeClr val="accent1">
                    <a:lumMod val="75000"/>
                  </a:schemeClr>
                </a:solidFill>
                <a:latin typeface="Century Gothic" pitchFamily="34" charset="0"/>
              </a:rPr>
              <a:t>Agora</a:t>
            </a:r>
            <a:r>
              <a:rPr lang="nl-BE" sz="4800" b="1" dirty="0" smtClean="0">
                <a:solidFill>
                  <a:schemeClr val="accent1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nl-BE" sz="4800" b="1" dirty="0" err="1" smtClean="0">
                <a:solidFill>
                  <a:schemeClr val="accent1">
                    <a:lumMod val="75000"/>
                  </a:schemeClr>
                </a:solidFill>
                <a:latin typeface="Century Gothic" pitchFamily="34" charset="0"/>
              </a:rPr>
              <a:t>also</a:t>
            </a:r>
            <a:r>
              <a:rPr lang="nl-BE" sz="4800" b="1" dirty="0" smtClean="0">
                <a:solidFill>
                  <a:schemeClr val="accent1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nl-BE" sz="4800" b="1" dirty="0" err="1" smtClean="0">
                <a:solidFill>
                  <a:schemeClr val="accent1">
                    <a:lumMod val="75000"/>
                  </a:schemeClr>
                </a:solidFill>
                <a:latin typeface="Century Gothic" pitchFamily="34" charset="0"/>
              </a:rPr>
              <a:t>grew</a:t>
            </a:r>
            <a:r>
              <a:rPr lang="nl-BE" sz="4800" b="1" dirty="0" smtClean="0">
                <a:solidFill>
                  <a:schemeClr val="accent1">
                    <a:lumMod val="75000"/>
                  </a:schemeClr>
                </a:solidFill>
                <a:latin typeface="Century Gothic" pitchFamily="34" charset="0"/>
              </a:rPr>
              <a:t> </a:t>
            </a:r>
            <a:br>
              <a:rPr lang="nl-BE" sz="4800" b="1" dirty="0" smtClean="0">
                <a:solidFill>
                  <a:schemeClr val="accent1">
                    <a:lumMod val="75000"/>
                  </a:schemeClr>
                </a:solidFill>
                <a:latin typeface="Century Gothic" pitchFamily="34" charset="0"/>
              </a:rPr>
            </a:br>
            <a:r>
              <a:rPr lang="nl-BE" sz="4800" b="1" dirty="0" smtClean="0">
                <a:solidFill>
                  <a:schemeClr val="accent1">
                    <a:lumMod val="75000"/>
                  </a:schemeClr>
                </a:solidFill>
                <a:latin typeface="Century Gothic" pitchFamily="34" charset="0"/>
              </a:rPr>
              <a:t>in </a:t>
            </a:r>
            <a:r>
              <a:rPr lang="nl-BE" sz="4800" b="1" dirty="0" err="1" smtClean="0">
                <a:solidFill>
                  <a:schemeClr val="accent1">
                    <a:lumMod val="75000"/>
                  </a:schemeClr>
                </a:solidFill>
                <a:latin typeface="Century Gothic" pitchFamily="34" charset="0"/>
              </a:rPr>
              <a:t>our</a:t>
            </a:r>
            <a:r>
              <a:rPr lang="nl-BE" sz="4800" b="1" dirty="0" smtClean="0">
                <a:solidFill>
                  <a:schemeClr val="accent1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nl-BE" sz="4800" b="1" dirty="0" err="1" smtClean="0">
                <a:solidFill>
                  <a:schemeClr val="accent1">
                    <a:lumMod val="75000"/>
                  </a:schemeClr>
                </a:solidFill>
                <a:latin typeface="Century Gothic" pitchFamily="34" charset="0"/>
              </a:rPr>
              <a:t>member</a:t>
            </a:r>
            <a:r>
              <a:rPr lang="nl-BE" sz="4800" b="1" dirty="0" smtClean="0">
                <a:solidFill>
                  <a:schemeClr val="accent1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nl-BE" sz="4800" b="1" dirty="0" err="1" smtClean="0">
                <a:solidFill>
                  <a:schemeClr val="accent1">
                    <a:lumMod val="75000"/>
                  </a:schemeClr>
                </a:solidFill>
                <a:latin typeface="Century Gothic" pitchFamily="34" charset="0"/>
              </a:rPr>
              <a:t>countries</a:t>
            </a:r>
            <a:endParaRPr lang="nl-BE" sz="4800" b="1" dirty="0">
              <a:solidFill>
                <a:schemeClr val="accent1">
                  <a:lumMod val="75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79512" y="5229200"/>
            <a:ext cx="896448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In </a:t>
            </a:r>
            <a:r>
              <a:rPr kumimoji="0" lang="nl-BE" sz="6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total</a:t>
            </a:r>
            <a:r>
              <a:rPr kumimoji="0" lang="nl-BE" sz="6600" b="1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 </a:t>
            </a:r>
            <a:r>
              <a:rPr kumimoji="0" lang="nl-BE" sz="6600" b="1" i="0" u="none" strike="noStrike" kern="1200" cap="none" spc="0" normalizeH="0" noProof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no</a:t>
            </a:r>
            <a:r>
              <a:rPr kumimoji="0" lang="nl-BE" sz="6600" b="1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 </a:t>
            </a:r>
            <a:r>
              <a:rPr kumimoji="0" lang="nl-BE" sz="6600" b="1" i="0" u="none" strike="noStrike" kern="1200" cap="none" spc="0" normalizeH="0" noProof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less</a:t>
            </a:r>
            <a:r>
              <a:rPr kumimoji="0" lang="nl-BE" sz="6600" b="1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 </a:t>
            </a:r>
            <a:r>
              <a:rPr kumimoji="0" lang="nl-BE" sz="6600" b="1" i="0" u="none" strike="noStrike" kern="1200" cap="none" spc="0" normalizeH="0" noProof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then</a:t>
            </a:r>
            <a:r>
              <a:rPr kumimoji="0" lang="nl-BE" sz="6600" b="1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6600" b="1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150 </a:t>
            </a:r>
            <a:r>
              <a:rPr kumimoji="0" lang="nl-BE" sz="6600" b="1" i="0" u="none" strike="noStrike" kern="1200" cap="none" spc="0" normalizeH="0" noProof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members</a:t>
            </a:r>
            <a:r>
              <a:rPr kumimoji="0" lang="nl-BE" sz="6600" b="1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!</a:t>
            </a:r>
            <a:endParaRPr kumimoji="0" lang="nl-BE" sz="66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6858000"/>
            <a:ext cx="896448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 sz="4800" b="1" dirty="0">
                <a:solidFill>
                  <a:schemeClr val="accent1">
                    <a:lumMod val="75000"/>
                  </a:schemeClr>
                </a:solidFill>
                <a:latin typeface="Century Gothic" pitchFamily="34" charset="0"/>
                <a:ea typeface="+mj-ea"/>
                <a:cs typeface="+mj-cs"/>
              </a:rPr>
              <a:t>W</a:t>
            </a:r>
            <a:r>
              <a:rPr kumimoji="0" lang="nl-BE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e </a:t>
            </a:r>
            <a:r>
              <a:rPr kumimoji="0" lang="nl-BE" sz="4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tried</a:t>
            </a:r>
            <a:r>
              <a:rPr kumimoji="0" lang="nl-BE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 to </a:t>
            </a:r>
            <a:r>
              <a:rPr kumimoji="0" lang="nl-BE" sz="4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be</a:t>
            </a:r>
            <a:r>
              <a:rPr kumimoji="0" lang="nl-BE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 present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at </a:t>
            </a:r>
            <a:r>
              <a:rPr kumimoji="0" lang="nl-BE" sz="4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some</a:t>
            </a:r>
            <a:r>
              <a:rPr kumimoji="0" lang="nl-BE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 of </a:t>
            </a:r>
            <a:r>
              <a:rPr kumimoji="0" lang="nl-BE" sz="4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your</a:t>
            </a:r>
            <a:r>
              <a:rPr kumimoji="0" lang="nl-BE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 charters</a:t>
            </a:r>
          </a:p>
        </p:txBody>
      </p:sp>
      <p:pic>
        <p:nvPicPr>
          <p:cNvPr id="36869" name="Picture 5" descr="C:\AGORA INTERNATIONAL\2011-2012\ACI AGM 2012\fotos voor ACI Boar dcombined report\selection\DSC040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797405"/>
            <a:ext cx="4572000" cy="30605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pic>
        <p:nvPicPr>
          <p:cNvPr id="36870" name="Picture 6" descr="C:\AGORA INTERNATIONAL\2011-2012\ACI AGM 2012\fotos voor ACI Boar dcombined report\selection\Foto_Agor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7748" y="0"/>
            <a:ext cx="4566252" cy="2276872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</p:pic>
      <p:sp>
        <p:nvSpPr>
          <p:cNvPr id="16" name="Title 1"/>
          <p:cNvSpPr txBox="1">
            <a:spLocks/>
          </p:cNvSpPr>
          <p:nvPr/>
        </p:nvSpPr>
        <p:spPr>
          <a:xfrm>
            <a:off x="611560" y="3789040"/>
            <a:ext cx="3528392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itchFamily="34" charset="0"/>
                <a:ea typeface="+mj-ea"/>
                <a:cs typeface="+mj-cs"/>
              </a:rPr>
              <a:t>Veerle at Charter AC Venlo (NL)</a:t>
            </a:r>
          </a:p>
        </p:txBody>
      </p:sp>
      <p:pic>
        <p:nvPicPr>
          <p:cNvPr id="19" name="Picture 7" descr="C:\AGORA INTERNATIONAL\2011-2012\ACI AGM 2012\fotos voor ACI Boar dcombined report\selection\Charter Kiel pres loc nat internat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4572000" cy="2460879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</p:pic>
      <p:pic>
        <p:nvPicPr>
          <p:cNvPr id="36872" name="Picture 8" descr="C:\AGORA INTERNATIONAL\2011-2012\ACI AGM 2012\fotos voor ACI Boar dcombined report\selection\Charter Modena 11 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2276872"/>
            <a:ext cx="2699792" cy="2448809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</p:pic>
      <p:pic>
        <p:nvPicPr>
          <p:cNvPr id="36874" name="Picture 10" descr="C:\AGORA INTERNATIONAL\2011-2012\ACI AGM 2012\fotos voor ACI Boar dcombined report\selection\3xPr+ñsi lokal national international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0" y="2276872"/>
            <a:ext cx="1997561" cy="245160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</p:pic>
      <p:sp>
        <p:nvSpPr>
          <p:cNvPr id="18" name="Title 1"/>
          <p:cNvSpPr txBox="1">
            <a:spLocks/>
          </p:cNvSpPr>
          <p:nvPr/>
        </p:nvSpPr>
        <p:spPr>
          <a:xfrm>
            <a:off x="251520" y="1556792"/>
            <a:ext cx="403244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itchFamily="34" charset="0"/>
                <a:ea typeface="+mj-ea"/>
                <a:cs typeface="+mj-cs"/>
              </a:rPr>
              <a:t>Elisabeth at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itchFamily="34" charset="0"/>
                <a:ea typeface="+mj-ea"/>
                <a:cs typeface="+mj-cs"/>
              </a:rPr>
              <a:t>Charter</a:t>
            </a:r>
            <a:r>
              <a:rPr kumimoji="0" lang="nl-BE" sz="24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itchFamily="34" charset="0"/>
                <a:ea typeface="+mj-ea"/>
                <a:cs typeface="+mj-cs"/>
              </a:rPr>
              <a:t> TC Kiel (G)</a:t>
            </a:r>
            <a:endParaRPr kumimoji="0" lang="nl-BE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pic>
        <p:nvPicPr>
          <p:cNvPr id="36875" name="Picture 11" descr="C:\AGORA INTERNATIONAL\2011-2012\ACI AGM 2012\fotos voor ACI Boar dcombined report\selection\Charterakt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72000" y="4725144"/>
            <a:ext cx="4572000" cy="2132856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24" name="Title 1"/>
          <p:cNvSpPr txBox="1">
            <a:spLocks/>
          </p:cNvSpPr>
          <p:nvPr/>
        </p:nvSpPr>
        <p:spPr>
          <a:xfrm>
            <a:off x="5292080" y="5877272"/>
            <a:ext cx="3528392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itchFamily="34" charset="0"/>
                <a:ea typeface="+mj-ea"/>
                <a:cs typeface="+mj-cs"/>
              </a:rPr>
              <a:t>And Charter AC </a:t>
            </a:r>
            <a:r>
              <a:rPr kumimoji="0" lang="nl-BE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itchFamily="34" charset="0"/>
                <a:ea typeface="+mj-ea"/>
                <a:cs typeface="+mj-cs"/>
              </a:rPr>
              <a:t>Angoulème</a:t>
            </a:r>
            <a:r>
              <a:rPr kumimoji="0" lang="nl-BE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itchFamily="34" charset="0"/>
                <a:ea typeface="+mj-ea"/>
                <a:cs typeface="+mj-cs"/>
              </a:rPr>
              <a:t> (FR)</a:t>
            </a:r>
          </a:p>
        </p:txBody>
      </p:sp>
      <p:sp>
        <p:nvSpPr>
          <p:cNvPr id="25" name="Title 1"/>
          <p:cNvSpPr txBox="1">
            <a:spLocks/>
          </p:cNvSpPr>
          <p:nvPr/>
        </p:nvSpPr>
        <p:spPr>
          <a:xfrm>
            <a:off x="6084168" y="3861048"/>
            <a:ext cx="3528392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itchFamily="34" charset="0"/>
                <a:ea typeface="+mj-ea"/>
                <a:cs typeface="+mj-cs"/>
              </a:rPr>
              <a:t> </a:t>
            </a:r>
            <a:r>
              <a:rPr kumimoji="0" lang="nl-BE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itchFamily="34" charset="0"/>
                <a:ea typeface="+mj-ea"/>
                <a:cs typeface="+mj-cs"/>
              </a:rPr>
              <a:t>AC</a:t>
            </a:r>
            <a:r>
              <a:rPr kumimoji="0" lang="nl-BE" sz="24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itchFamily="34" charset="0"/>
                <a:ea typeface="+mj-ea"/>
                <a:cs typeface="+mj-cs"/>
              </a:rPr>
              <a:t> Modena (IT)</a:t>
            </a:r>
            <a:endParaRPr kumimoji="0" lang="nl-BE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26" name="Title 1"/>
          <p:cNvSpPr txBox="1">
            <a:spLocks/>
          </p:cNvSpPr>
          <p:nvPr/>
        </p:nvSpPr>
        <p:spPr>
          <a:xfrm>
            <a:off x="4355976" y="3861048"/>
            <a:ext cx="252028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itchFamily="34" charset="0"/>
                <a:ea typeface="+mj-ea"/>
                <a:cs typeface="+mj-cs"/>
              </a:rPr>
              <a:t>TC Dresden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itchFamily="34" charset="0"/>
                <a:ea typeface="+mj-ea"/>
                <a:cs typeface="+mj-cs"/>
              </a:rPr>
              <a:t>(G)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0" y="2420888"/>
            <a:ext cx="4572000" cy="138499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28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warm </a:t>
            </a:r>
            <a:r>
              <a:rPr lang="nl-BE" sz="2800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welcome</a:t>
            </a:r>
            <a:r>
              <a:rPr lang="nl-BE" sz="28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nl-BE" sz="28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nl-BE" sz="28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</a:t>
            </a:r>
            <a:r>
              <a:rPr lang="nl-BE" sz="2800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Agora</a:t>
            </a:r>
            <a:r>
              <a:rPr lang="nl-BE" sz="28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Club </a:t>
            </a:r>
          </a:p>
          <a:p>
            <a:pPr algn="ctr"/>
            <a:r>
              <a:rPr lang="nl-BE" sz="2800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dear</a:t>
            </a:r>
            <a:r>
              <a:rPr lang="nl-BE" sz="28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BE" sz="2800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ladies</a:t>
            </a:r>
            <a:r>
              <a:rPr lang="nl-BE" sz="28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 </a:t>
            </a:r>
            <a:endParaRPr lang="nl-BE" sz="2800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4572000" y="1340768"/>
            <a:ext cx="457200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itchFamily="34" charset="0"/>
                <a:ea typeface="+mj-ea"/>
                <a:cs typeface="+mj-cs"/>
              </a:rPr>
              <a:t>And at Charter AC </a:t>
            </a:r>
            <a:r>
              <a:rPr kumimoji="0" lang="nl-BE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itchFamily="34" charset="0"/>
                <a:ea typeface="+mj-ea"/>
                <a:cs typeface="+mj-cs"/>
              </a:rPr>
              <a:t>Roeselare-Rodenbach</a:t>
            </a:r>
            <a:r>
              <a:rPr kumimoji="0" lang="nl-BE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itchFamily="34" charset="0"/>
                <a:ea typeface="+mj-ea"/>
                <a:cs typeface="+mj-cs"/>
              </a:rPr>
              <a:t> (B)</a:t>
            </a:r>
          </a:p>
        </p:txBody>
      </p:sp>
      <p:pic>
        <p:nvPicPr>
          <p:cNvPr id="29" name="Bob Sinclar - Love Generatio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print"/>
          <a:stretch>
            <a:fillRect/>
          </a:stretch>
        </p:blipFill>
        <p:spPr>
          <a:xfrm>
            <a:off x="9396536" y="609329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3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500"/>
                            </p:stCondLst>
                            <p:childTnLst>
                              <p:par>
                                <p:cTn id="10" presetID="28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9 0.12026 L 0.00209 -0.97086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0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48" presetClass="entr" presetSubtype="0" ac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000"/>
                            </p:stCondLst>
                            <p:childTnLst>
                              <p:par>
                                <p:cTn id="36" presetID="40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9100"/>
                            </p:stCondLst>
                            <p:childTnLst>
                              <p:par>
                                <p:cTn id="42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1100"/>
                            </p:stCondLst>
                            <p:childTnLst>
                              <p:par>
                                <p:cTn id="49" presetID="48" presetClass="entr" presetSubtype="0" ac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2100"/>
                            </p:stCondLst>
                            <p:childTnLst>
                              <p:par>
                                <p:cTn id="5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3100"/>
                            </p:stCondLst>
                            <p:childTnLst>
                              <p:par>
                                <p:cTn id="6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3600"/>
                            </p:stCondLst>
                            <p:childTnLst>
                              <p:par>
                                <p:cTn id="69" presetID="26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6600"/>
                            </p:stCondLst>
                            <p:childTnLst>
                              <p:par>
                                <p:cTn id="8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7600"/>
                            </p:stCondLst>
                            <p:childTnLst>
                              <p:par>
                                <p:cTn id="90" presetID="1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9600"/>
                            </p:stCondLst>
                            <p:childTnLst>
                              <p:par>
                                <p:cTn id="97" presetID="39" presetClass="entr" presetSubtype="0" ac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600"/>
                            </p:stCondLst>
                            <p:childTnLst>
                              <p:par>
                                <p:cTn id="104" presetID="8" presetClass="entr" presetSubtype="3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" showWhenStopped="0">
                <p:cTn id="107" repeatCount="3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  <p:bldLst>
      <p:bldP spid="2" grpId="0"/>
      <p:bldP spid="8" grpId="0"/>
      <p:bldP spid="9" grpId="1"/>
      <p:bldP spid="9" grpId="2"/>
      <p:bldP spid="16" grpId="0"/>
      <p:bldP spid="18" grpId="0"/>
      <p:bldP spid="24" grpId="0"/>
      <p:bldP spid="25" grpId="1"/>
      <p:bldP spid="26" grpId="1"/>
      <p:bldP spid="27" grpId="0" animBg="1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5" descr="C:\AGORA INTERNATIONAL\2011-2012\LOGO'S\Final new logo's ACI in 2010\agora international logo new.jpg"/>
          <p:cNvPicPr>
            <a:picLocks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908720"/>
            <a:ext cx="9144000" cy="459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Picture 2" descr="C:\AGORA INTERNATIONAL\2011-2012\ACI AGM 2012\fotos voor ACI Boar dcombined report\selection\AGM B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4704"/>
            <a:ext cx="4572000" cy="2819969"/>
          </a:xfrm>
          <a:prstGeom prst="rect">
            <a:avLst/>
          </a:prstGeom>
          <a:noFill/>
        </p:spPr>
      </p:pic>
      <p:pic>
        <p:nvPicPr>
          <p:cNvPr id="38915" name="Picture 3" descr="C:\AGORA INTERNATIONAL\2011-2012\ACI AGM 2012\fotos voor ACI Boar dcombined report\selection\NL AGM 20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4144078"/>
            <a:ext cx="4499992" cy="2713922"/>
          </a:xfrm>
          <a:prstGeom prst="rect">
            <a:avLst/>
          </a:prstGeom>
          <a:noFill/>
        </p:spPr>
      </p:pic>
      <p:pic>
        <p:nvPicPr>
          <p:cNvPr id="38916" name="Picture 4" descr="C:\AGORA INTERNATIONAL\2011-2012\ACI AGM 2012\fotos voor ACI Boar dcombined report\selection\DSC047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31499" y="764704"/>
            <a:ext cx="4512501" cy="3384376"/>
          </a:xfrm>
          <a:prstGeom prst="rect">
            <a:avLst/>
          </a:prstGeom>
          <a:noFill/>
        </p:spPr>
      </p:pic>
      <p:pic>
        <p:nvPicPr>
          <p:cNvPr id="38917" name="Picture 5" descr="C:\AGORA INTERNATIONAL\2011-2012\ACI AGM 2012\fotos voor ACI Boar dcombined report\selection\Karen and new national board TCD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592467"/>
            <a:ext cx="4572000" cy="3265533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949280"/>
            <a:ext cx="3888432" cy="706090"/>
          </a:xfrm>
        </p:spPr>
        <p:txBody>
          <a:bodyPr>
            <a:normAutofit fontScale="90000"/>
          </a:bodyPr>
          <a:lstStyle/>
          <a:p>
            <a:r>
              <a:rPr lang="nl-BE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Karen at  ACM </a:t>
            </a:r>
            <a:br>
              <a:rPr lang="nl-BE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BE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 Tangent </a:t>
            </a:r>
            <a:r>
              <a:rPr lang="nl-BE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Germany</a:t>
            </a:r>
            <a:endParaRPr lang="nl-BE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932040" y="3212976"/>
            <a:ext cx="3888432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Nikkie</a:t>
            </a:r>
            <a:r>
              <a:rPr kumimoji="0" lang="nl-BE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at ACM AC </a:t>
            </a:r>
            <a:r>
              <a:rPr kumimoji="0" lang="nl-BE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South</a:t>
            </a:r>
            <a:r>
              <a:rPr kumimoji="0" lang="nl-BE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nl-BE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Africa</a:t>
            </a:r>
            <a:endParaRPr kumimoji="0" lang="nl-BE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95536" y="2780928"/>
            <a:ext cx="3888432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Elisabeth at  ACM AC </a:t>
            </a:r>
            <a:r>
              <a:rPr kumimoji="0" lang="nl-BE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Belgium</a:t>
            </a:r>
            <a:endParaRPr kumimoji="0" lang="nl-BE" sz="2400" b="1" i="0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860032" y="5949280"/>
            <a:ext cx="3888432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Elisabeth at ACM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AC The </a:t>
            </a:r>
            <a:r>
              <a:rPr kumimoji="0" lang="nl-BE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Netherlands</a:t>
            </a:r>
            <a:endParaRPr kumimoji="0" lang="nl-BE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6858000"/>
            <a:ext cx="896448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ea typeface="+mj-ea"/>
                <a:cs typeface="+mj-cs"/>
              </a:rPr>
              <a:t>W</a:t>
            </a:r>
            <a:r>
              <a:rPr kumimoji="0" lang="nl-BE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itchFamily="34" charset="0"/>
                <a:ea typeface="+mj-ea"/>
                <a:cs typeface="+mj-cs"/>
              </a:rPr>
              <a:t>e </a:t>
            </a:r>
            <a:r>
              <a:rPr kumimoji="0" lang="nl-BE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itchFamily="34" charset="0"/>
                <a:ea typeface="+mj-ea"/>
                <a:cs typeface="+mj-cs"/>
              </a:rPr>
              <a:t>also</a:t>
            </a:r>
            <a:r>
              <a:rPr kumimoji="0" lang="nl-BE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itchFamily="34" charset="0"/>
                <a:ea typeface="+mj-ea"/>
                <a:cs typeface="+mj-cs"/>
              </a:rPr>
              <a:t> </a:t>
            </a:r>
            <a:r>
              <a:rPr kumimoji="0" lang="nl-BE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itchFamily="34" charset="0"/>
                <a:ea typeface="+mj-ea"/>
                <a:cs typeface="+mj-cs"/>
              </a:rPr>
              <a:t>joined</a:t>
            </a:r>
            <a:r>
              <a:rPr kumimoji="0" lang="nl-BE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itchFamily="34" charset="0"/>
                <a:ea typeface="+mj-ea"/>
                <a:cs typeface="+mj-cs"/>
              </a:rPr>
              <a:t> </a:t>
            </a:r>
            <a:r>
              <a:rPr kumimoji="0" lang="nl-BE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itchFamily="34" charset="0"/>
                <a:ea typeface="+mj-ea"/>
                <a:cs typeface="+mj-cs"/>
              </a:rPr>
              <a:t>some</a:t>
            </a:r>
            <a:r>
              <a:rPr kumimoji="0" lang="nl-BE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itchFamily="34" charset="0"/>
                <a:ea typeface="+mj-ea"/>
                <a:cs typeface="+mj-cs"/>
              </a:rPr>
              <a:t> of </a:t>
            </a:r>
            <a:r>
              <a:rPr kumimoji="0" lang="nl-BE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itchFamily="34" charset="0"/>
                <a:ea typeface="+mj-ea"/>
                <a:cs typeface="+mj-cs"/>
              </a:rPr>
              <a:t>your</a:t>
            </a:r>
            <a:r>
              <a:rPr kumimoji="0" lang="nl-BE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itchFamily="34" charset="0"/>
                <a:ea typeface="+mj-ea"/>
                <a:cs typeface="+mj-cs"/>
              </a:rPr>
              <a:t> </a:t>
            </a:r>
            <a:r>
              <a:rPr kumimoji="0" lang="nl-BE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itchFamily="34" charset="0"/>
                <a:ea typeface="+mj-ea"/>
                <a:cs typeface="+mj-cs"/>
              </a:rPr>
              <a:t>AGM’s</a:t>
            </a:r>
            <a:r>
              <a:rPr kumimoji="0" lang="nl-BE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itchFamily="34" charset="0"/>
                <a:ea typeface="+mj-ea"/>
                <a:cs typeface="+mj-cs"/>
              </a:rPr>
              <a:t> </a:t>
            </a:r>
          </a:p>
        </p:txBody>
      </p:sp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9 0.07817 L 0.00209 -1.01295 " pathEditMode="relative" rAng="0" ptsTypes="AA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glasspearl.co.za/blog/wp-content/uploads/2009/10/exhaust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10163"/>
            <a:ext cx="9144001" cy="6868163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628800"/>
            <a:ext cx="8229600" cy="1143000"/>
          </a:xfrm>
        </p:spPr>
        <p:txBody>
          <a:bodyPr>
            <a:noAutofit/>
          </a:bodyPr>
          <a:lstStyle/>
          <a:p>
            <a:r>
              <a:rPr lang="nl-BE" sz="8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Pppppfffffeeeww</a:t>
            </a:r>
            <a:r>
              <a:rPr lang="nl-BE" sz="8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!</a:t>
            </a:r>
            <a:r>
              <a:rPr lang="nl-BE" sz="8000" dirty="0" smtClean="0"/>
              <a:t> </a:t>
            </a:r>
            <a:endParaRPr lang="nl-BE" sz="8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9144000" y="2636912"/>
            <a:ext cx="853345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6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Busy</a:t>
            </a:r>
            <a:r>
              <a:rPr kumimoji="0" lang="nl-BE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nl-BE" sz="6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times</a:t>
            </a:r>
            <a:r>
              <a:rPr kumimoji="0" lang="nl-BE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nl-BE" sz="6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weren’t</a:t>
            </a:r>
            <a:r>
              <a:rPr kumimoji="0" lang="nl-BE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nl-BE" sz="6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they</a:t>
            </a:r>
            <a:r>
              <a:rPr kumimoji="0" lang="nl-BE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! </a:t>
            </a:r>
          </a:p>
        </p:txBody>
      </p:sp>
    </p:spTree>
  </p:cSld>
  <p:clrMapOvr>
    <a:masterClrMapping/>
  </p:clrMapOvr>
  <p:transition spd="slow" advClick="0" advTm="10000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3906 0.04279 L -0.95781 0.03215 " pathEditMode="relative" rAng="0" ptsTypes="AA">
                                      <p:cBhvr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8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://blog.betawijs.nl/files/2011/07/filmrol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564904"/>
            <a:ext cx="6552728" cy="450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2808312"/>
          </a:xfrm>
        </p:spPr>
        <p:txBody>
          <a:bodyPr>
            <a:normAutofit fontScale="90000"/>
          </a:bodyPr>
          <a:lstStyle/>
          <a:p>
            <a:r>
              <a:rPr lang="nl-BE" dirty="0" err="1" smtClean="0">
                <a:solidFill>
                  <a:schemeClr val="bg1">
                    <a:lumMod val="50000"/>
                  </a:schemeClr>
                </a:solidFill>
                <a:latin typeface="Broadway" pitchFamily="82" charset="0"/>
              </a:rPr>
              <a:t>During</a:t>
            </a:r>
            <a:r>
              <a:rPr lang="nl-BE" dirty="0" smtClean="0">
                <a:solidFill>
                  <a:schemeClr val="bg1">
                    <a:lumMod val="50000"/>
                  </a:schemeClr>
                </a:solidFill>
                <a:latin typeface="Broadway" pitchFamily="82" charset="0"/>
              </a:rPr>
              <a:t> the </a:t>
            </a:r>
            <a:br>
              <a:rPr lang="nl-BE" dirty="0" smtClean="0">
                <a:solidFill>
                  <a:schemeClr val="bg1">
                    <a:lumMod val="50000"/>
                  </a:schemeClr>
                </a:solidFill>
                <a:latin typeface="Broadway" pitchFamily="82" charset="0"/>
              </a:rPr>
            </a:br>
            <a:r>
              <a:rPr lang="nl-BE" dirty="0" smtClean="0">
                <a:solidFill>
                  <a:schemeClr val="accent1">
                    <a:lumMod val="75000"/>
                  </a:schemeClr>
                </a:solidFill>
                <a:latin typeface="Broadway" pitchFamily="82" charset="0"/>
              </a:rPr>
              <a:t>ACI boardmeetings </a:t>
            </a:r>
            <a:r>
              <a:rPr lang="nl-BE" dirty="0" smtClean="0">
                <a:solidFill>
                  <a:schemeClr val="bg1">
                    <a:lumMod val="50000"/>
                  </a:schemeClr>
                </a:solidFill>
                <a:latin typeface="Broadway" pitchFamily="82" charset="0"/>
              </a:rPr>
              <a:t/>
            </a:r>
            <a:br>
              <a:rPr lang="nl-BE" dirty="0" smtClean="0">
                <a:solidFill>
                  <a:schemeClr val="bg1">
                    <a:lumMod val="50000"/>
                  </a:schemeClr>
                </a:solidFill>
                <a:latin typeface="Broadway" pitchFamily="82" charset="0"/>
              </a:rPr>
            </a:br>
            <a:r>
              <a:rPr lang="nl-BE" dirty="0" smtClean="0">
                <a:solidFill>
                  <a:schemeClr val="bg1">
                    <a:lumMod val="50000"/>
                  </a:schemeClr>
                </a:solidFill>
                <a:latin typeface="Broadway" pitchFamily="82" charset="0"/>
              </a:rPr>
              <a:t>we </a:t>
            </a:r>
            <a:r>
              <a:rPr lang="nl-BE" dirty="0" err="1" smtClean="0">
                <a:solidFill>
                  <a:schemeClr val="bg1">
                    <a:lumMod val="50000"/>
                  </a:schemeClr>
                </a:solidFill>
                <a:latin typeface="Broadway" pitchFamily="82" charset="0"/>
              </a:rPr>
              <a:t>checked</a:t>
            </a:r>
            <a:r>
              <a:rPr lang="nl-BE" dirty="0" smtClean="0">
                <a:solidFill>
                  <a:schemeClr val="bg1">
                    <a:lumMod val="50000"/>
                  </a:schemeClr>
                </a:solidFill>
                <a:latin typeface="Broadway" pitchFamily="82" charset="0"/>
              </a:rPr>
              <a:t> </a:t>
            </a:r>
            <a:r>
              <a:rPr lang="nl-BE" dirty="0" err="1" smtClean="0">
                <a:solidFill>
                  <a:schemeClr val="bg1">
                    <a:lumMod val="50000"/>
                  </a:schemeClr>
                </a:solidFill>
                <a:latin typeface="Broadway" pitchFamily="82" charset="0"/>
              </a:rPr>
              <a:t>if</a:t>
            </a:r>
            <a:r>
              <a:rPr lang="nl-BE" dirty="0" smtClean="0">
                <a:solidFill>
                  <a:schemeClr val="bg1">
                    <a:lumMod val="50000"/>
                  </a:schemeClr>
                </a:solidFill>
                <a:latin typeface="Broadway" pitchFamily="82" charset="0"/>
              </a:rPr>
              <a:t> the script of </a:t>
            </a:r>
            <a:r>
              <a:rPr lang="nl-BE" dirty="0" err="1" smtClean="0">
                <a:solidFill>
                  <a:schemeClr val="bg1">
                    <a:lumMod val="50000"/>
                  </a:schemeClr>
                </a:solidFill>
                <a:latin typeface="Broadway" pitchFamily="82" charset="0"/>
              </a:rPr>
              <a:t>our</a:t>
            </a:r>
            <a:r>
              <a:rPr lang="nl-BE" dirty="0" smtClean="0">
                <a:solidFill>
                  <a:schemeClr val="bg1">
                    <a:lumMod val="50000"/>
                  </a:schemeClr>
                </a:solidFill>
                <a:latin typeface="Broadway" pitchFamily="82" charset="0"/>
              </a:rPr>
              <a:t> ACI </a:t>
            </a:r>
            <a:r>
              <a:rPr lang="nl-BE" dirty="0" err="1" smtClean="0">
                <a:solidFill>
                  <a:schemeClr val="bg1">
                    <a:lumMod val="50000"/>
                  </a:schemeClr>
                </a:solidFill>
                <a:latin typeface="Broadway" pitchFamily="82" charset="0"/>
              </a:rPr>
              <a:t>Movie</a:t>
            </a:r>
            <a:r>
              <a:rPr lang="nl-BE" dirty="0" smtClean="0">
                <a:solidFill>
                  <a:schemeClr val="bg1">
                    <a:lumMod val="50000"/>
                  </a:schemeClr>
                </a:solidFill>
                <a:latin typeface="Broadway" pitchFamily="82" charset="0"/>
              </a:rPr>
              <a:t> 2011-2012 </a:t>
            </a:r>
            <a:br>
              <a:rPr lang="nl-BE" dirty="0" smtClean="0">
                <a:solidFill>
                  <a:schemeClr val="bg1">
                    <a:lumMod val="50000"/>
                  </a:schemeClr>
                </a:solidFill>
                <a:latin typeface="Broadway" pitchFamily="82" charset="0"/>
              </a:rPr>
            </a:br>
            <a:r>
              <a:rPr lang="nl-BE" dirty="0" smtClean="0">
                <a:solidFill>
                  <a:schemeClr val="bg1">
                    <a:lumMod val="50000"/>
                  </a:schemeClr>
                </a:solidFill>
                <a:latin typeface="Broadway" pitchFamily="82" charset="0"/>
              </a:rPr>
              <a:t>was </a:t>
            </a:r>
            <a:r>
              <a:rPr lang="nl-BE" dirty="0" err="1" smtClean="0">
                <a:solidFill>
                  <a:schemeClr val="bg1">
                    <a:lumMod val="50000"/>
                  </a:schemeClr>
                </a:solidFill>
                <a:latin typeface="Broadway" pitchFamily="82" charset="0"/>
              </a:rPr>
              <a:t>still</a:t>
            </a:r>
            <a:r>
              <a:rPr lang="nl-BE" dirty="0" smtClean="0">
                <a:solidFill>
                  <a:schemeClr val="bg1">
                    <a:lumMod val="50000"/>
                  </a:schemeClr>
                </a:solidFill>
                <a:latin typeface="Broadway" pitchFamily="82" charset="0"/>
              </a:rPr>
              <a:t> OK…</a:t>
            </a:r>
            <a:r>
              <a:rPr lang="nl-BE" dirty="0"/>
              <a:t/>
            </a:r>
            <a:br>
              <a:rPr lang="nl-BE" dirty="0"/>
            </a:br>
            <a:endParaRPr lang="nl-BE" dirty="0"/>
          </a:p>
        </p:txBody>
      </p:sp>
    </p:spTree>
  </p:cSld>
  <p:clrMapOvr>
    <a:masterClrMapping/>
  </p:clrMapOvr>
  <p:transition advClick="0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l="38678" t="33598" r="21983" b="31746"/>
          <a:stretch>
            <a:fillRect/>
          </a:stretch>
        </p:blipFill>
        <p:spPr bwMode="auto">
          <a:xfrm>
            <a:off x="-1044624" y="0"/>
            <a:ext cx="1051316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276872"/>
            <a:ext cx="8229600" cy="132474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nl-BE" sz="8800" dirty="0" smtClean="0">
                <a:solidFill>
                  <a:srgbClr val="FF0000"/>
                </a:solidFill>
              </a:rPr>
              <a:t>      </a:t>
            </a:r>
            <a:r>
              <a:rPr lang="nl-BE" sz="8800" dirty="0" smtClean="0">
                <a:solidFill>
                  <a:srgbClr val="FF0000"/>
                </a:solidFill>
                <a:latin typeface="Balloon" pitchFamily="2" charset="0"/>
              </a:rPr>
              <a:t>FEATURING….</a:t>
            </a:r>
            <a:r>
              <a:rPr lang="nl-BE" sz="8800" dirty="0" smtClean="0">
                <a:latin typeface="Balloon" pitchFamily="2" charset="0"/>
              </a:rPr>
              <a:t> </a:t>
            </a:r>
            <a:endParaRPr lang="nl-BE" sz="8800" dirty="0">
              <a:latin typeface="Balloon" pitchFamily="2" charset="0"/>
            </a:endParaRPr>
          </a:p>
        </p:txBody>
      </p:sp>
    </p:spTree>
  </p:cSld>
  <p:clrMapOvr>
    <a:masterClrMapping/>
  </p:clrMapOvr>
  <p:transition advClick="0" advTm="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2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FOTOS\2012\120210 boardmeeting Walsrode\BM 3 Brücke &amp; Kirche\IMG_63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3888432" cy="1138138"/>
          </a:xfrm>
        </p:spPr>
        <p:txBody>
          <a:bodyPr>
            <a:normAutofit fontScale="90000"/>
          </a:bodyPr>
          <a:lstStyle/>
          <a:p>
            <a:r>
              <a:rPr lang="nl-BE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had Boardmeetings</a:t>
            </a:r>
            <a:br>
              <a:rPr lang="nl-BE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BE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the </a:t>
            </a:r>
            <a:r>
              <a:rPr lang="nl-BE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snow</a:t>
            </a:r>
            <a:r>
              <a:rPr lang="nl-BE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  <a:endParaRPr lang="nl-BE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0" y="1340768"/>
            <a:ext cx="4355976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…a</a:t>
            </a:r>
            <a:r>
              <a:rPr kumimoji="0" lang="nl-BE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nd</a:t>
            </a:r>
            <a:r>
              <a:rPr kumimoji="0" lang="nl-BE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we had Boardmeetings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in the </a:t>
            </a:r>
            <a:r>
              <a:rPr kumimoji="0" lang="nl-BE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sun</a:t>
            </a:r>
            <a:endParaRPr kumimoji="0" lang="nl-BE" sz="3200" b="1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3011" name="Picture 3" descr="C:\AGORA INTERNATIONAL\2011-2012\ACI AGM 2012\fotos voor ACI Boar dcombined report\selection\Ibiza Boar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598130"/>
            <a:ext cx="4572000" cy="425987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9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2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8" dur="2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8" name="Picture 6" descr="C:\FOTOS\2012\120210 boardmeeting Walsrode\Show Hannov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4005065"/>
            <a:ext cx="4556069" cy="2852936"/>
          </a:xfrm>
          <a:prstGeom prst="rect">
            <a:avLst/>
          </a:prstGeom>
          <a:noFill/>
        </p:spPr>
      </p:pic>
      <p:pic>
        <p:nvPicPr>
          <p:cNvPr id="44037" name="Picture 5" descr="C:\FOTOS\2012\120210 boardmeeting Walsrode\BM 3 Worki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6672"/>
            <a:ext cx="4603440" cy="3068960"/>
          </a:xfrm>
          <a:prstGeom prst="rect">
            <a:avLst/>
          </a:prstGeom>
          <a:noFill/>
        </p:spPr>
      </p:pic>
      <p:pic>
        <p:nvPicPr>
          <p:cNvPr id="44034" name="Picture 2" descr="C:\AGORA INTERNATIONAL\2011-2012\ACI AGM 2012\fotos voor ACI Boar dcombined report\selection\IMG_2477.jpg"/>
          <p:cNvPicPr>
            <a:picLocks noChangeAspect="1" noChangeArrowheads="1"/>
          </p:cNvPicPr>
          <p:nvPr/>
        </p:nvPicPr>
        <p:blipFill>
          <a:blip r:embed="rId4" cstate="print"/>
          <a:srcRect t="9856"/>
          <a:stretch>
            <a:fillRect/>
          </a:stretch>
        </p:blipFill>
        <p:spPr bwMode="auto">
          <a:xfrm>
            <a:off x="4604631" y="476672"/>
            <a:ext cx="4539369" cy="306896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752" y="-315416"/>
            <a:ext cx="4680520" cy="1138138"/>
          </a:xfrm>
        </p:spPr>
        <p:txBody>
          <a:bodyPr>
            <a:normAutofit/>
          </a:bodyPr>
          <a:lstStyle/>
          <a:p>
            <a:r>
              <a:rPr lang="nl-BE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Where</a:t>
            </a:r>
            <a:r>
              <a:rPr lang="nl-BE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we </a:t>
            </a:r>
            <a:r>
              <a:rPr lang="nl-BE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worked</a:t>
            </a:r>
            <a:endParaRPr lang="nl-BE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67544" y="2636912"/>
            <a:ext cx="3384376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Boardmeeting 3 </a:t>
            </a:r>
          </a:p>
        </p:txBody>
      </p:sp>
      <p:pic>
        <p:nvPicPr>
          <p:cNvPr id="44039" name="Picture 7" descr="C:\AGORA INTERNATIONAL\2011-2012\ACI AGM 2012\fotos voor ACI Boar dcombined report\selection\IMG_2489.jpg"/>
          <p:cNvPicPr>
            <a:picLocks noChangeAspect="1" noChangeArrowheads="1"/>
          </p:cNvPicPr>
          <p:nvPr/>
        </p:nvPicPr>
        <p:blipFill>
          <a:blip r:embed="rId5" cstate="print"/>
          <a:srcRect t="16800"/>
          <a:stretch>
            <a:fillRect/>
          </a:stretch>
        </p:blipFill>
        <p:spPr bwMode="auto">
          <a:xfrm>
            <a:off x="4572000" y="4005064"/>
            <a:ext cx="4572000" cy="2852936"/>
          </a:xfrm>
          <a:prstGeom prst="rect">
            <a:avLst/>
          </a:prstGeom>
          <a:noFill/>
        </p:spPr>
      </p:pic>
      <p:sp>
        <p:nvSpPr>
          <p:cNvPr id="15" name="Title 1"/>
          <p:cNvSpPr txBox="1">
            <a:spLocks/>
          </p:cNvSpPr>
          <p:nvPr/>
        </p:nvSpPr>
        <p:spPr>
          <a:xfrm>
            <a:off x="4932040" y="2708920"/>
            <a:ext cx="3384376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Boardmeeting 4</a:t>
            </a:r>
            <a:r>
              <a:rPr kumimoji="0" lang="nl-BE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755576" y="3140968"/>
            <a:ext cx="7560840" cy="11381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And had </a:t>
            </a:r>
            <a:r>
              <a:rPr kumimoji="0" lang="nl-BE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some</a:t>
            </a:r>
            <a:r>
              <a:rPr kumimoji="0" lang="nl-BE" sz="32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nl-BE" sz="3200" b="1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leisure</a:t>
            </a:r>
            <a:r>
              <a:rPr kumimoji="0" lang="nl-BE" sz="32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time </a:t>
            </a:r>
            <a:r>
              <a:rPr kumimoji="0" lang="nl-BE" sz="3200" b="1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too</a:t>
            </a:r>
            <a:r>
              <a:rPr kumimoji="0" lang="nl-BE" sz="32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nl-BE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  <a:sym typeface="Wingdings" pitchFamily="2" charset="2"/>
              </a:rPr>
              <a:t></a:t>
            </a:r>
            <a:endParaRPr kumimoji="0" lang="nl-BE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 advClick="0" advTm="1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10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8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8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5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AGORA INTERNATIONAL\2011-2012\ACI AGM 2012\fotos voor ACI Boar dcombined report\selection\IMG_1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>
                <a:solidFill>
                  <a:schemeClr val="bg1"/>
                </a:solidFill>
              </a:rPr>
              <a:t>We even </a:t>
            </a:r>
            <a:r>
              <a:rPr lang="nl-BE" dirty="0" err="1" smtClean="0">
                <a:solidFill>
                  <a:schemeClr val="bg1"/>
                </a:solidFill>
              </a:rPr>
              <a:t>studied</a:t>
            </a:r>
            <a:r>
              <a:rPr lang="nl-BE" dirty="0" smtClean="0">
                <a:solidFill>
                  <a:schemeClr val="bg1"/>
                </a:solidFill>
              </a:rPr>
              <a:t> </a:t>
            </a:r>
            <a:r>
              <a:rPr lang="nl-BE" dirty="0" err="1" smtClean="0">
                <a:solidFill>
                  <a:schemeClr val="bg1"/>
                </a:solidFill>
              </a:rPr>
              <a:t>local</a:t>
            </a:r>
            <a:r>
              <a:rPr lang="nl-BE" dirty="0" smtClean="0">
                <a:solidFill>
                  <a:schemeClr val="bg1"/>
                </a:solidFill>
              </a:rPr>
              <a:t> </a:t>
            </a:r>
            <a:r>
              <a:rPr lang="nl-BE" dirty="0" err="1" smtClean="0">
                <a:solidFill>
                  <a:schemeClr val="bg1"/>
                </a:solidFill>
              </a:rPr>
              <a:t>food</a:t>
            </a:r>
            <a:r>
              <a:rPr lang="nl-BE" dirty="0" smtClean="0">
                <a:solidFill>
                  <a:schemeClr val="bg1"/>
                </a:solidFill>
              </a:rPr>
              <a:t> ! </a:t>
            </a:r>
            <a:endParaRPr lang="nl-BE" dirty="0">
              <a:solidFill>
                <a:schemeClr val="bg1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11560" y="486916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Oh </a:t>
            </a:r>
            <a:r>
              <a:rPr kumimoji="0" lang="nl-BE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well</a:t>
            </a:r>
            <a:r>
              <a:rPr kumimoji="0" lang="nl-BE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…</a:t>
            </a:r>
            <a:r>
              <a:rPr kumimoji="0" lang="nl-BE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somebody</a:t>
            </a:r>
            <a:r>
              <a:rPr lang="nl-BE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nl-BE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‘s </a:t>
            </a:r>
            <a:r>
              <a:rPr lang="nl-BE" sz="44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got</a:t>
            </a:r>
            <a:r>
              <a:rPr lang="nl-BE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to do </a:t>
            </a:r>
            <a:r>
              <a:rPr lang="nl-BE" sz="44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it</a:t>
            </a:r>
            <a:r>
              <a:rPr lang="nl-BE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nl-BE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  <a:sym typeface="Wingdings" pitchFamily="2" charset="2"/>
              </a:rPr>
              <a:t></a:t>
            </a:r>
          </a:p>
        </p:txBody>
      </p:sp>
    </p:spTree>
  </p:cSld>
  <p:clrMapOvr>
    <a:masterClrMapping/>
  </p:clrMapOvr>
  <p:transition spd="med" advClick="0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://blog.betawijs.nl/files/2011/07/filmrol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348880"/>
            <a:ext cx="6228184" cy="450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nl-BE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Broadway" pitchFamily="82" charset="0"/>
              </a:rPr>
              <a:t>We </a:t>
            </a:r>
            <a:r>
              <a:rPr lang="nl-BE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Broadway" pitchFamily="82" charset="0"/>
              </a:rPr>
              <a:t>fitted</a:t>
            </a:r>
            <a:r>
              <a:rPr lang="nl-BE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Broadway" pitchFamily="82" charset="0"/>
              </a:rPr>
              <a:t> </a:t>
            </a:r>
            <a:r>
              <a:rPr lang="nl-BE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Broadway" pitchFamily="82" charset="0"/>
              </a:rPr>
              <a:t>something</a:t>
            </a:r>
            <a:r>
              <a:rPr lang="nl-BE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Broadway" pitchFamily="82" charset="0"/>
              </a:rPr>
              <a:t> </a:t>
            </a:r>
            <a:r>
              <a:rPr lang="nl-BE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Broadway" pitchFamily="82" charset="0"/>
              </a:rPr>
              <a:t>here</a:t>
            </a:r>
            <a:r>
              <a:rPr lang="nl-BE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Broadway" pitchFamily="82" charset="0"/>
              </a:rPr>
              <a:t>….</a:t>
            </a:r>
            <a:endParaRPr lang="nl-BE" dirty="0">
              <a:solidFill>
                <a:schemeClr val="tx1">
                  <a:lumMod val="50000"/>
                  <a:lumOff val="50000"/>
                </a:schemeClr>
              </a:solidFill>
              <a:latin typeface="Broadway" pitchFamily="82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899592" y="1196752"/>
            <a:ext cx="770485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Broadway" pitchFamily="82" charset="0"/>
                <a:ea typeface="+mj-ea"/>
                <a:cs typeface="+mj-cs"/>
              </a:rPr>
              <a:t>We </a:t>
            </a:r>
            <a:r>
              <a:rPr kumimoji="0" lang="nl-BE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Broadway" pitchFamily="82" charset="0"/>
                <a:ea typeface="+mj-ea"/>
                <a:cs typeface="+mj-cs"/>
              </a:rPr>
              <a:t>adjusted</a:t>
            </a:r>
            <a:r>
              <a:rPr kumimoji="0" lang="nl-BE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Broadway" pitchFamily="82" charset="0"/>
                <a:ea typeface="+mj-ea"/>
                <a:cs typeface="+mj-cs"/>
              </a:rPr>
              <a:t> </a:t>
            </a:r>
            <a:r>
              <a:rPr kumimoji="0" lang="nl-BE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Broadway" pitchFamily="82" charset="0"/>
                <a:ea typeface="+mj-ea"/>
                <a:cs typeface="+mj-cs"/>
              </a:rPr>
              <a:t>something</a:t>
            </a:r>
            <a:r>
              <a:rPr kumimoji="0" lang="nl-BE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Broadway" pitchFamily="82" charset="0"/>
                <a:ea typeface="+mj-ea"/>
                <a:cs typeface="+mj-cs"/>
              </a:rPr>
              <a:t> </a:t>
            </a:r>
            <a:r>
              <a:rPr kumimoji="0" lang="nl-BE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Broadway" pitchFamily="82" charset="0"/>
                <a:ea typeface="+mj-ea"/>
                <a:cs typeface="+mj-cs"/>
              </a:rPr>
              <a:t>there</a:t>
            </a:r>
            <a:r>
              <a:rPr kumimoji="0" lang="nl-BE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Broadway" pitchFamily="82" charset="0"/>
                <a:ea typeface="+mj-ea"/>
                <a:cs typeface="+mj-cs"/>
              </a:rPr>
              <a:t>….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467544" y="234888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Broadway" pitchFamily="82" charset="0"/>
                <a:ea typeface="+mj-ea"/>
                <a:cs typeface="+mj-cs"/>
              </a:rPr>
              <a:t>And made plans </a:t>
            </a:r>
            <a:r>
              <a:rPr kumimoji="0" lang="nl-BE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Broadway" pitchFamily="82" charset="0"/>
                <a:ea typeface="+mj-ea"/>
                <a:cs typeface="+mj-cs"/>
              </a:rPr>
              <a:t>for</a:t>
            </a:r>
            <a:r>
              <a:rPr kumimoji="0" lang="nl-BE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Broadway" pitchFamily="82" charset="0"/>
                <a:ea typeface="+mj-ea"/>
                <a:cs typeface="+mj-cs"/>
              </a:rPr>
              <a:t> the rest of the ACI </a:t>
            </a:r>
            <a:r>
              <a:rPr kumimoji="0" lang="nl-BE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Broadway" pitchFamily="82" charset="0"/>
                <a:ea typeface="+mj-ea"/>
                <a:cs typeface="+mj-cs"/>
              </a:rPr>
              <a:t>year</a:t>
            </a:r>
            <a:endParaRPr kumimoji="0" lang="nl-BE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Broadway" pitchFamily="82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med" advClick="0" advTm="9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C:\AGORA INTERNATIONAL\2011-2012\ACI AGM 2012\fotos voor ACI Boar dcombined report\selection\Kopie von EH + Stijn Galadres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0266" y="1484784"/>
            <a:ext cx="3016613" cy="417646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</a:t>
            </a:r>
            <a:r>
              <a:rPr lang="nl-BE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maintained</a:t>
            </a:r>
            <a:r>
              <a:rPr lang="nl-BE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BE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good</a:t>
            </a:r>
            <a:r>
              <a:rPr lang="nl-BE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contact </a:t>
            </a:r>
            <a:br>
              <a:rPr lang="nl-BE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BE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</a:t>
            </a:r>
            <a:r>
              <a:rPr lang="nl-BE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BE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</a:t>
            </a:r>
            <a:r>
              <a:rPr lang="nl-BE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sister- and </a:t>
            </a:r>
            <a:r>
              <a:rPr lang="nl-BE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brotherclubs</a:t>
            </a:r>
            <a:r>
              <a:rPr lang="nl-BE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endParaRPr lang="nl-BE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8131" name="Picture 3" descr="C:\AGORA INTERNATIONAL\2011-2012\ACI AGM 2012\fotos voor ACI Boar dcombined report\selection\Jan Dowling IPP TC UK and Kare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484784"/>
            <a:ext cx="3659588" cy="4149080"/>
          </a:xfrm>
          <a:prstGeom prst="rect">
            <a:avLst/>
          </a:prstGeom>
          <a:noFill/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67544" y="5715000"/>
            <a:ext cx="3456384" cy="5943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Karen </a:t>
            </a:r>
            <a:r>
              <a:rPr kumimoji="0" lang="nl-BE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with</a:t>
            </a:r>
            <a:r>
              <a:rPr kumimoji="0" lang="nl-BE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Tangent GB President Jan </a:t>
            </a:r>
            <a:r>
              <a:rPr kumimoji="0" lang="nl-BE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Dowling</a:t>
            </a:r>
            <a:endParaRPr kumimoji="0" lang="nl-BE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716016" y="5805264"/>
            <a:ext cx="3456384" cy="5943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Elisabeth </a:t>
            </a:r>
            <a:r>
              <a:rPr kumimoji="0" lang="nl-BE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with</a:t>
            </a:r>
            <a:r>
              <a:rPr kumimoji="0" lang="nl-BE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RTI President Stijn </a:t>
            </a:r>
            <a:r>
              <a:rPr kumimoji="0" lang="nl-BE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Defrene</a:t>
            </a:r>
            <a:endParaRPr kumimoji="0" lang="nl-BE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 advClick="0" advTm="6000"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Picture 3" descr="C:\AGORA INTERNATIONAL\2011-2012\ACI AGM 2012\fotos voor ACI Boar dcombined report\selection\IMG_0365.JPG"/>
          <p:cNvPicPr>
            <a:picLocks noChangeAspect="1" noChangeArrowheads="1"/>
          </p:cNvPicPr>
          <p:nvPr/>
        </p:nvPicPr>
        <p:blipFill>
          <a:blip r:embed="rId2" cstate="print"/>
          <a:srcRect r="4512" b="8820"/>
          <a:stretch>
            <a:fillRect/>
          </a:stretch>
        </p:blipFill>
        <p:spPr bwMode="auto">
          <a:xfrm>
            <a:off x="0" y="0"/>
            <a:ext cx="4788024" cy="3429000"/>
          </a:xfrm>
          <a:prstGeom prst="rect">
            <a:avLst/>
          </a:prstGeom>
          <a:noFill/>
        </p:spPr>
      </p:pic>
      <p:pic>
        <p:nvPicPr>
          <p:cNvPr id="49157" name="Picture 5" descr="C:\AGORA INTERNATIONAL\2011-2012\ACI AGM 2012\fotos voor ACI Boar dcombined report\selection\IMGP6573.JPG"/>
          <p:cNvPicPr>
            <a:picLocks noChangeAspect="1" noChangeArrowheads="1"/>
          </p:cNvPicPr>
          <p:nvPr/>
        </p:nvPicPr>
        <p:blipFill>
          <a:blip r:embed="rId3" cstate="print"/>
          <a:srcRect t="4200"/>
          <a:stretch>
            <a:fillRect/>
          </a:stretch>
        </p:blipFill>
        <p:spPr bwMode="auto">
          <a:xfrm>
            <a:off x="0" y="3429000"/>
            <a:ext cx="4772440" cy="3429000"/>
          </a:xfrm>
          <a:prstGeom prst="rect">
            <a:avLst/>
          </a:prstGeom>
          <a:noFill/>
        </p:spPr>
      </p:pic>
      <p:pic>
        <p:nvPicPr>
          <p:cNvPr id="49158" name="Picture 6" descr="C:\AGORA INTERNATIONAL\2011-2012\ACI AGM 2012\fotos voor ACI Boar dcombined report\selection\I..GENT.gravensteen..%20%28216%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4202435"/>
            <a:ext cx="4355976" cy="2655565"/>
          </a:xfrm>
          <a:prstGeom prst="rect">
            <a:avLst/>
          </a:prstGeom>
          <a:noFill/>
        </p:spPr>
      </p:pic>
      <p:pic>
        <p:nvPicPr>
          <p:cNvPr id="49156" name="Picture 4" descr="C:\AGORA INTERNATIONAL\2011-2012\ACI AGM 2012\fotos voor ACI Boar dcombined report\selection\E.cart.gravensteen.%20%28523%29.JPG"/>
          <p:cNvPicPr>
            <a:picLocks noChangeAspect="1" noChangeArrowheads="1"/>
          </p:cNvPicPr>
          <p:nvPr/>
        </p:nvPicPr>
        <p:blipFill>
          <a:blip r:embed="rId5" cstate="print"/>
          <a:srcRect l="1296" r="4664"/>
          <a:stretch>
            <a:fillRect/>
          </a:stretch>
        </p:blipFill>
        <p:spPr bwMode="auto">
          <a:xfrm>
            <a:off x="4788024" y="0"/>
            <a:ext cx="4355976" cy="4244546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564904"/>
            <a:ext cx="4320480" cy="724942"/>
          </a:xfrm>
        </p:spPr>
        <p:txBody>
          <a:bodyPr>
            <a:normAutofit fontScale="90000"/>
          </a:bodyPr>
          <a:lstStyle/>
          <a:p>
            <a:r>
              <a:rPr lang="nl-BE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Veerle </a:t>
            </a:r>
            <a:r>
              <a:rPr lang="nl-BE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</a:t>
            </a:r>
            <a:r>
              <a:rPr lang="nl-BE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41Club </a:t>
            </a:r>
            <a:r>
              <a:rPr lang="nl-BE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Iceland</a:t>
            </a:r>
            <a:r>
              <a:rPr lang="nl-BE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l-BE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BE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KK, 41Club </a:t>
            </a:r>
            <a:r>
              <a:rPr lang="nl-BE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Intl</a:t>
            </a:r>
            <a:r>
              <a:rPr lang="nl-BE" sz="2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President</a:t>
            </a:r>
            <a:endParaRPr lang="nl-BE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23528" y="3501008"/>
            <a:ext cx="4320480" cy="724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 sz="28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With</a:t>
            </a:r>
            <a:r>
              <a:rPr lang="nl-BE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41 Club in </a:t>
            </a:r>
            <a:r>
              <a:rPr kumimoji="0" lang="nl-BE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nl-BE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Belgium</a:t>
            </a:r>
            <a:endParaRPr kumimoji="0" lang="nl-BE" sz="2800" b="1" i="0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4823520" y="3933056"/>
            <a:ext cx="4320480" cy="724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And at a </a:t>
            </a:r>
            <a:r>
              <a:rPr kumimoji="0" lang="nl-BE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fantastic</a:t>
            </a:r>
            <a:r>
              <a:rPr kumimoji="0" lang="nl-BE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nl-BE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Midiaeval</a:t>
            </a:r>
            <a:r>
              <a:rPr kumimoji="0" lang="nl-BE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 sz="2800" b="1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RT  Euromeeting in </a:t>
            </a:r>
            <a:r>
              <a:rPr lang="nl-BE" sz="2800" b="1" noProof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Belgium</a:t>
            </a:r>
            <a:endParaRPr kumimoji="0" lang="nl-BE" sz="2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 advClick="0" advTm="1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Picture 3" descr="C:\AGORA INTERNATIONAL\2011-2012\ACI AGM 2012\fotos voor ACI Boar dcombined report\selection\Karen, LC 27, Lutz Viva con agua, representatives Welthungerhilfe and Celler Brunnenbau.jpg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-1" y="0"/>
            <a:ext cx="9941357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8229600" cy="1143000"/>
          </a:xfrm>
        </p:spPr>
        <p:txBody>
          <a:bodyPr>
            <a:noAutofit/>
          </a:bodyPr>
          <a:lstStyle/>
          <a:p>
            <a:r>
              <a:rPr lang="nl-BE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Karen meeting  </a:t>
            </a:r>
            <a:r>
              <a:rPr lang="nl-BE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</a:t>
            </a:r>
            <a:r>
              <a:rPr lang="nl-BE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</a:t>
            </a:r>
            <a:r>
              <a:rPr lang="nl-BE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people</a:t>
            </a:r>
            <a:r>
              <a:rPr lang="nl-BE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</a:t>
            </a:r>
            <a:br>
              <a:rPr lang="nl-BE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BE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nl-BE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Viva</a:t>
            </a:r>
            <a:r>
              <a:rPr lang="nl-BE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BE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</a:t>
            </a:r>
            <a:r>
              <a:rPr lang="nl-BE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BE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Agua</a:t>
            </a:r>
            <a:r>
              <a:rPr lang="nl-BE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 </a:t>
            </a:r>
            <a:br>
              <a:rPr lang="nl-BE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BE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international Service project of LCI and ACI</a:t>
            </a:r>
            <a:br>
              <a:rPr lang="nl-BE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BE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during</a:t>
            </a:r>
            <a:r>
              <a:rPr lang="nl-BE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 </a:t>
            </a:r>
            <a:r>
              <a:rPr lang="nl-BE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visit</a:t>
            </a:r>
            <a:r>
              <a:rPr lang="nl-BE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BE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the charter of AC </a:t>
            </a:r>
            <a:r>
              <a:rPr lang="nl-BE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Slovenia</a:t>
            </a:r>
            <a:r>
              <a:rPr lang="nl-BE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nl-BE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AGORA INTERNATIONAL\2011-2012\ACI AGM 2012\fotos voor ACI Boar dcombined report\selection\Karen and LCI boar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3717032"/>
            <a:ext cx="3672408" cy="2754306"/>
          </a:xfrm>
          <a:prstGeom prst="rect">
            <a:avLst/>
          </a:prstGeom>
          <a:noFill/>
        </p:spPr>
      </p:pic>
      <p:pic>
        <p:nvPicPr>
          <p:cNvPr id="50178" name="Picture 2" descr="C:\AGORA INTERNATIONAL\2011-2012\ACI AGM 2012\fotos voor ACI Boar dcombined report\selection\Karen and board LC Sloveni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717032"/>
            <a:ext cx="3779912" cy="2778397"/>
          </a:xfrm>
          <a:prstGeom prst="rect">
            <a:avLst/>
          </a:prstGeom>
          <a:noFill/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539552" y="4725144"/>
            <a:ext cx="3744416" cy="4949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 sz="2400" b="1" noProof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With</a:t>
            </a:r>
            <a:r>
              <a:rPr lang="nl-BE" sz="2400" b="1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the LC </a:t>
            </a:r>
            <a:r>
              <a:rPr lang="nl-BE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S</a:t>
            </a:r>
            <a:r>
              <a:rPr lang="nl-BE" sz="2400" b="1" noProof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lovenia</a:t>
            </a:r>
            <a:r>
              <a:rPr lang="nl-BE" sz="2400" b="1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Board </a:t>
            </a:r>
            <a:endParaRPr kumimoji="0" lang="nl-BE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5580112" y="5589240"/>
            <a:ext cx="2865512" cy="4949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And the LCI Board</a:t>
            </a:r>
            <a:endParaRPr kumimoji="0" lang="nl-BE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 advClick="0" advTm="9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8" presetClass="entr" presetSubtype="0" accel="10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58" presetClass="entr" presetSubtype="0" accel="10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C:\AGORA INTERNATIONAL\2011-2012\ACI AGM 2012\fotos voor ACI Boar dcombined report\selection\IMG_12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4928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nl-BE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Elisabeth at the LCI Conference presenting </a:t>
            </a:r>
            <a:r>
              <a:rPr lang="nl-BE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</a:t>
            </a:r>
            <a:r>
              <a:rPr lang="nl-BE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…</a:t>
            </a:r>
            <a:endParaRPr lang="nl-BE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059832" y="3645024"/>
            <a:ext cx="2448272" cy="8549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YOUR</a:t>
            </a:r>
            <a:r>
              <a:rPr kumimoji="0" lang="nl-BE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55576" y="4581128"/>
            <a:ext cx="741682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Agora</a:t>
            </a:r>
            <a:r>
              <a:rPr kumimoji="0" lang="nl-BE" sz="4400" b="1" i="0" u="none" strike="noStrike" kern="1200" cap="none" spc="0" normalizeH="0" noProof="0" dirty="0" smtClean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nl-BE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Cheque </a:t>
            </a:r>
            <a:r>
              <a:rPr kumimoji="0" lang="nl-BE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for</a:t>
            </a:r>
            <a:r>
              <a:rPr kumimoji="0" lang="nl-BE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the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LCI Service Project</a:t>
            </a:r>
          </a:p>
        </p:txBody>
      </p:sp>
    </p:spTree>
  </p:cSld>
  <p:clrMapOvr>
    <a:masterClrMapping/>
  </p:clrMapOvr>
  <p:transition advClick="0" advTm="1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5" grpId="1"/>
      <p:bldP spid="6" grpId="0"/>
      <p:bldP spid="6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8" name="Picture 4" descr="http://waterharvest.files.wordpress.com/2011/07/tumblr_kpoipg2ifa1qziy3fo1_4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59306" cy="68580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251520" y="476672"/>
            <a:ext cx="86641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THUMBS UP DEAR FRIENDS !!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50057" y="1268760"/>
            <a:ext cx="746672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Thank you for your contributions! </a:t>
            </a:r>
            <a:endParaRPr lang="en-US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Click="0" advTm="8000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logo new roun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2276872"/>
            <a:ext cx="2736304" cy="2452014"/>
          </a:xfrm>
          <a:prstGeom prst="rect">
            <a:avLst/>
          </a:prstGeom>
        </p:spPr>
      </p:pic>
      <p:pic>
        <p:nvPicPr>
          <p:cNvPr id="7" name="Picture 6" descr="logo new roun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3928" y="4077072"/>
            <a:ext cx="2278608" cy="2041870"/>
          </a:xfrm>
          <a:prstGeom prst="rect">
            <a:avLst/>
          </a:prstGeom>
        </p:spPr>
      </p:pic>
      <p:pic>
        <p:nvPicPr>
          <p:cNvPr id="5" name="Picture 4" descr="logo new roun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95936" y="1124744"/>
            <a:ext cx="2089275" cy="1872208"/>
          </a:xfrm>
          <a:prstGeom prst="rect">
            <a:avLst/>
          </a:prstGeom>
        </p:spPr>
      </p:pic>
      <p:pic>
        <p:nvPicPr>
          <p:cNvPr id="6" name="Picture 5" descr="logo new roun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0"/>
            <a:ext cx="2448272" cy="219390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0703133">
            <a:off x="5527640" y="843015"/>
            <a:ext cx="3538736" cy="1066130"/>
          </a:xfrm>
        </p:spPr>
        <p:txBody>
          <a:bodyPr/>
          <a:lstStyle/>
          <a:p>
            <a:r>
              <a:rPr lang="nl-BE" dirty="0" smtClean="0">
                <a:solidFill>
                  <a:srgbClr val="00B050"/>
                </a:solidFill>
                <a:latin typeface="Forte" pitchFamily="66" charset="0"/>
              </a:rPr>
              <a:t>= </a:t>
            </a:r>
            <a:r>
              <a:rPr lang="nl-BE" dirty="0" err="1" smtClean="0">
                <a:solidFill>
                  <a:srgbClr val="00B050"/>
                </a:solidFill>
                <a:latin typeface="Forte" pitchFamily="66" charset="0"/>
              </a:rPr>
              <a:t>Positivity</a:t>
            </a:r>
            <a:endParaRPr lang="nl-BE" dirty="0">
              <a:solidFill>
                <a:srgbClr val="00B050"/>
              </a:solidFill>
              <a:latin typeface="Forte" pitchFamily="66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383616" y="228088"/>
            <a:ext cx="4402832" cy="10661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istral" pitchFamily="66" charset="0"/>
                <a:ea typeface="+mj-ea"/>
                <a:cs typeface="+mj-cs"/>
              </a:rPr>
              <a:t>= </a:t>
            </a:r>
            <a:r>
              <a:rPr kumimoji="0" lang="nl-BE" sz="4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istral" pitchFamily="66" charset="0"/>
                <a:ea typeface="+mj-ea"/>
                <a:cs typeface="+mj-cs"/>
              </a:rPr>
              <a:t>Commitment</a:t>
            </a:r>
            <a:endParaRPr kumimoji="0" lang="nl-BE" sz="48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Mistral" pitchFamily="66" charset="0"/>
              <a:ea typeface="+mj-ea"/>
              <a:cs typeface="+mj-cs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 rot="913004">
            <a:off x="5744639" y="5074759"/>
            <a:ext cx="2808312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urlz MT" pitchFamily="82" charset="0"/>
                <a:ea typeface="+mj-ea"/>
                <a:cs typeface="+mj-cs"/>
              </a:rPr>
              <a:t>= FUN !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3115112" y="2924944"/>
            <a:ext cx="6028888" cy="10661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= </a:t>
            </a:r>
            <a:r>
              <a:rPr kumimoji="0" lang="nl-BE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GROWING !!</a:t>
            </a:r>
          </a:p>
        </p:txBody>
      </p:sp>
    </p:spTree>
  </p:cSld>
  <p:clrMapOvr>
    <a:masterClrMapping/>
  </p:clrMapOvr>
  <p:transition advClick="0"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3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800"/>
                            </p:stCondLst>
                            <p:childTnLst>
                              <p:par>
                                <p:cTn id="4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4800"/>
                            </p:stCondLst>
                            <p:childTnLst>
                              <p:par>
                                <p:cTn id="5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6700"/>
                            </p:stCondLst>
                            <p:childTnLst>
                              <p:par>
                                <p:cTn id="6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2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4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5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6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rcRect l="19669" t="28836" r="21818" b="10847"/>
          <a:stretch>
            <a:fillRect/>
          </a:stretch>
        </p:blipFill>
        <p:spPr bwMode="auto">
          <a:xfrm>
            <a:off x="0" y="548680"/>
            <a:ext cx="9143999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923928" y="3140968"/>
            <a:ext cx="2160240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nl-BE" b="1" dirty="0" smtClean="0">
                <a:latin typeface="Gigi" pitchFamily="82" charset="0"/>
              </a:rPr>
              <a:t>President Elisabeth</a:t>
            </a:r>
            <a:endParaRPr lang="nl-BE" b="1" dirty="0">
              <a:latin typeface="Gigi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3140968"/>
            <a:ext cx="2232248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nl-BE" b="1" dirty="0" err="1" smtClean="0">
                <a:latin typeface="Gigi" pitchFamily="82" charset="0"/>
              </a:rPr>
              <a:t>Vice</a:t>
            </a:r>
            <a:r>
              <a:rPr lang="nl-BE" b="1" dirty="0" smtClean="0">
                <a:latin typeface="Gigi" pitchFamily="82" charset="0"/>
              </a:rPr>
              <a:t> president Veerle</a:t>
            </a:r>
            <a:endParaRPr lang="nl-BE" b="1" dirty="0">
              <a:latin typeface="Gigi" pitchFamily="8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16216" y="3140968"/>
            <a:ext cx="2376264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nl-BE" b="1" dirty="0" smtClean="0">
                <a:latin typeface="Gigi" pitchFamily="82" charset="0"/>
              </a:rPr>
              <a:t>Past President </a:t>
            </a:r>
            <a:r>
              <a:rPr lang="nl-BE" b="1" dirty="0" err="1" smtClean="0">
                <a:latin typeface="Gigi" pitchFamily="82" charset="0"/>
              </a:rPr>
              <a:t>Nikkie</a:t>
            </a:r>
            <a:endParaRPr lang="nl-BE" b="1" dirty="0">
              <a:latin typeface="Gigi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1560" y="6165304"/>
            <a:ext cx="2088232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nl-BE" b="1" dirty="0" smtClean="0">
                <a:latin typeface="Gigi" pitchFamily="82" charset="0"/>
              </a:rPr>
              <a:t>   </a:t>
            </a:r>
            <a:r>
              <a:rPr lang="nl-BE" b="1" dirty="0" err="1" smtClean="0">
                <a:latin typeface="Gigi" pitchFamily="82" charset="0"/>
              </a:rPr>
              <a:t>Secretary</a:t>
            </a:r>
            <a:r>
              <a:rPr lang="nl-BE" b="1" dirty="0" smtClean="0">
                <a:latin typeface="Gigi" pitchFamily="82" charset="0"/>
              </a:rPr>
              <a:t> Karen</a:t>
            </a:r>
            <a:endParaRPr lang="nl-BE" b="1" dirty="0">
              <a:latin typeface="Gigi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24128" y="6165304"/>
            <a:ext cx="2088232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nl-BE" b="1" dirty="0" smtClean="0">
                <a:latin typeface="Gigi" pitchFamily="82" charset="0"/>
              </a:rPr>
              <a:t>   </a:t>
            </a:r>
            <a:r>
              <a:rPr lang="nl-BE" b="1" dirty="0" err="1" smtClean="0">
                <a:latin typeface="Gigi" pitchFamily="82" charset="0"/>
              </a:rPr>
              <a:t>Treasurer</a:t>
            </a:r>
            <a:r>
              <a:rPr lang="nl-BE" b="1" dirty="0" smtClean="0">
                <a:latin typeface="Gigi" pitchFamily="82" charset="0"/>
              </a:rPr>
              <a:t> Nicole</a:t>
            </a:r>
            <a:endParaRPr lang="nl-BE" b="1" dirty="0">
              <a:latin typeface="Gigi" pitchFamily="82" charset="0"/>
            </a:endParaRPr>
          </a:p>
        </p:txBody>
      </p:sp>
    </p:spTree>
  </p:cSld>
  <p:clrMapOvr>
    <a:masterClrMapping/>
  </p:clrMapOvr>
  <p:transition spd="slow" advClick="0" advTm="6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C:\AGORA INTERNATIONAL\2011-2012\ACI AGM 2012\fotos voor ACI Boar dcombined report\selection\IMG_0427.JPG"/>
          <p:cNvPicPr>
            <a:picLocks noChangeAspect="1" noChangeArrowheads="1"/>
          </p:cNvPicPr>
          <p:nvPr/>
        </p:nvPicPr>
        <p:blipFill>
          <a:blip r:embed="rId2" cstate="print"/>
          <a:srcRect t="13152"/>
          <a:stretch>
            <a:fillRect/>
          </a:stretch>
        </p:blipFill>
        <p:spPr bwMode="auto">
          <a:xfrm>
            <a:off x="4764022" y="980728"/>
            <a:ext cx="4379978" cy="2852936"/>
          </a:xfrm>
          <a:prstGeom prst="rect">
            <a:avLst/>
          </a:prstGeom>
          <a:noFill/>
        </p:spPr>
      </p:pic>
      <p:pic>
        <p:nvPicPr>
          <p:cNvPr id="53249" name="Picture 1" descr="C:\AGORA INTERNATIONAL\2012-2013\charter new countries\foto AC 1 Rogaland - Norway.jpg"/>
          <p:cNvPicPr>
            <a:picLocks noChangeAspect="1" noChangeArrowheads="1"/>
          </p:cNvPicPr>
          <p:nvPr/>
        </p:nvPicPr>
        <p:blipFill>
          <a:blip r:embed="rId3" cstate="print"/>
          <a:srcRect t="12236" b="7202"/>
          <a:stretch>
            <a:fillRect/>
          </a:stretch>
        </p:blipFill>
        <p:spPr bwMode="auto">
          <a:xfrm rot="503814">
            <a:off x="4545217" y="3666019"/>
            <a:ext cx="4427984" cy="2664296"/>
          </a:xfrm>
          <a:prstGeom prst="rect">
            <a:avLst/>
          </a:prstGeom>
          <a:noFill/>
        </p:spPr>
      </p:pic>
      <p:pic>
        <p:nvPicPr>
          <p:cNvPr id="7" name="Picture 6"/>
          <p:cNvPicPr/>
          <p:nvPr/>
        </p:nvPicPr>
        <p:blipFill>
          <a:blip r:embed="rId4" cstate="print"/>
          <a:srcRect l="25523" t="27122" r="29679" b="22614"/>
          <a:stretch>
            <a:fillRect/>
          </a:stretch>
        </p:blipFill>
        <p:spPr bwMode="auto">
          <a:xfrm rot="306937">
            <a:off x="121728" y="1025089"/>
            <a:ext cx="4355976" cy="29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85800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nl-BE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In 2012-2013 </a:t>
            </a:r>
            <a:br>
              <a:rPr lang="nl-BE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</a:br>
            <a:r>
              <a:rPr lang="nl-BE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3 </a:t>
            </a:r>
            <a:r>
              <a:rPr lang="nl-BE" dirty="0" err="1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new</a:t>
            </a:r>
            <a:r>
              <a:rPr lang="nl-BE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 </a:t>
            </a:r>
            <a:r>
              <a:rPr lang="nl-BE" dirty="0" err="1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countries</a:t>
            </a:r>
            <a:r>
              <a:rPr lang="nl-BE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 are </a:t>
            </a:r>
            <a:r>
              <a:rPr lang="nl-BE" dirty="0" err="1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joining</a:t>
            </a:r>
            <a:r>
              <a:rPr lang="nl-BE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 </a:t>
            </a:r>
            <a:r>
              <a:rPr lang="nl-BE" dirty="0" err="1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us</a:t>
            </a:r>
            <a:r>
              <a:rPr lang="nl-BE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!!</a:t>
            </a:r>
            <a:endParaRPr lang="nl-BE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53251" name="Picture 3" descr="C:\AGORA INTERNATIONAL\2011-2012\ACI AGM 2012\fotos voor ACI Boar dcombined report\selection\IMGP6880.JPG"/>
          <p:cNvPicPr>
            <a:picLocks noChangeAspect="1" noChangeArrowheads="1"/>
          </p:cNvPicPr>
          <p:nvPr/>
        </p:nvPicPr>
        <p:blipFill>
          <a:blip r:embed="rId5" cstate="print"/>
          <a:srcRect t="10977" b="4722"/>
          <a:stretch>
            <a:fillRect/>
          </a:stretch>
        </p:blipFill>
        <p:spPr bwMode="auto">
          <a:xfrm rot="20972783">
            <a:off x="214879" y="3714353"/>
            <a:ext cx="4379978" cy="2769279"/>
          </a:xfrm>
          <a:prstGeom prst="rect">
            <a:avLst/>
          </a:prstGeom>
          <a:noFill/>
        </p:spPr>
      </p:pic>
      <p:sp>
        <p:nvSpPr>
          <p:cNvPr id="12" name="Title 1"/>
          <p:cNvSpPr txBox="1">
            <a:spLocks/>
          </p:cNvSpPr>
          <p:nvPr/>
        </p:nvSpPr>
        <p:spPr>
          <a:xfrm rot="393597">
            <a:off x="32986" y="2818527"/>
            <a:ext cx="3223131" cy="7621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AC 1 </a:t>
            </a:r>
            <a:r>
              <a:rPr kumimoji="0" lang="nl-BE" sz="29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Southend-on-Sea</a:t>
            </a:r>
            <a:r>
              <a:rPr kumimoji="0" lang="nl-BE" sz="2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 </a:t>
            </a:r>
            <a:r>
              <a:rPr kumimoji="0" lang="nl-BE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UNITED KINGDOM 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 rot="20819573">
            <a:off x="1236488" y="5615210"/>
            <a:ext cx="2877122" cy="7621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AC 1  </a:t>
            </a:r>
            <a:r>
              <a:rPr kumimoji="0" lang="nl-BE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Akureyri</a:t>
            </a:r>
            <a:r>
              <a:rPr kumimoji="0" lang="nl-BE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 </a:t>
            </a:r>
            <a:r>
              <a:rPr kumimoji="0" lang="nl-BE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ICELAND</a:t>
            </a: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5796136" y="2708920"/>
            <a:ext cx="2877122" cy="7621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AC 2</a:t>
            </a:r>
            <a:r>
              <a:rPr kumimoji="0" lang="nl-BE" sz="2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 Reykjavik</a:t>
            </a:r>
            <a:r>
              <a:rPr kumimoji="0" lang="nl-BE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 </a:t>
            </a:r>
            <a:r>
              <a:rPr kumimoji="0" lang="nl-BE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ICELAND</a:t>
            </a: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 rot="538321">
            <a:off x="5477928" y="5376875"/>
            <a:ext cx="2877122" cy="7621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AC 1 </a:t>
            </a:r>
            <a:r>
              <a:rPr kumimoji="0" lang="nl-BE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Rogaland</a:t>
            </a:r>
            <a:endParaRPr kumimoji="0" lang="nl-BE" sz="20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Black" pitchFamily="34" charset="0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 sz="2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j-ea"/>
                <a:cs typeface="+mj-cs"/>
              </a:rPr>
              <a:t>NORWAY</a:t>
            </a:r>
            <a:endParaRPr kumimoji="0" lang="nl-BE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 advClick="0" advTm="19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7484E-6 L 0 -0.9708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2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2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53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3" grpId="0"/>
      <p:bldP spid="15" grpId="0"/>
      <p:bldP spid="1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http://www.worshipperiod.com/wp-content/uploads/2011/02/oscar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332656"/>
            <a:ext cx="2400300" cy="63627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972616" y="1628800"/>
            <a:ext cx="9289032" cy="396044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HeroicExtremeLeftFacing"/>
            <a:lightRig rig="threePt" dir="t"/>
          </a:scene3d>
        </p:spPr>
        <p:txBody>
          <a:bodyPr>
            <a:normAutofit/>
          </a:bodyPr>
          <a:lstStyle/>
          <a:p>
            <a:r>
              <a:rPr lang="nl-BE" dirty="0" smtClean="0">
                <a:solidFill>
                  <a:srgbClr val="FF0000"/>
                </a:solidFill>
                <a:latin typeface="Broadway" pitchFamily="82" charset="0"/>
              </a:rPr>
              <a:t>And the Oscar </a:t>
            </a:r>
            <a:r>
              <a:rPr lang="nl-BE" dirty="0" err="1" smtClean="0">
                <a:solidFill>
                  <a:srgbClr val="FF0000"/>
                </a:solidFill>
                <a:latin typeface="Broadway" pitchFamily="82" charset="0"/>
              </a:rPr>
              <a:t>for</a:t>
            </a:r>
            <a:r>
              <a:rPr lang="nl-BE" dirty="0" smtClean="0">
                <a:solidFill>
                  <a:srgbClr val="FF0000"/>
                </a:solidFill>
                <a:latin typeface="Broadway" pitchFamily="82" charset="0"/>
              </a:rPr>
              <a:t> ACI </a:t>
            </a:r>
            <a:r>
              <a:rPr lang="nl-BE" dirty="0" err="1" smtClean="0">
                <a:solidFill>
                  <a:srgbClr val="FF0000"/>
                </a:solidFill>
                <a:latin typeface="Broadway" pitchFamily="82" charset="0"/>
              </a:rPr>
              <a:t>movie</a:t>
            </a:r>
            <a:r>
              <a:rPr lang="nl-BE" dirty="0" smtClean="0">
                <a:solidFill>
                  <a:srgbClr val="FF0000"/>
                </a:solidFill>
                <a:latin typeface="Broadway" pitchFamily="82" charset="0"/>
              </a:rPr>
              <a:t> </a:t>
            </a:r>
            <a:br>
              <a:rPr lang="nl-BE" dirty="0" smtClean="0">
                <a:solidFill>
                  <a:srgbClr val="FF0000"/>
                </a:solidFill>
                <a:latin typeface="Broadway" pitchFamily="82" charset="0"/>
              </a:rPr>
            </a:br>
            <a:r>
              <a:rPr lang="nl-BE" dirty="0" smtClean="0">
                <a:solidFill>
                  <a:srgbClr val="FF0000"/>
                </a:solidFill>
                <a:latin typeface="Broadway" pitchFamily="82" charset="0"/>
              </a:rPr>
              <a:t>2011-2012 </a:t>
            </a:r>
            <a:r>
              <a:rPr lang="nl-BE" dirty="0" err="1" smtClean="0">
                <a:solidFill>
                  <a:srgbClr val="FF0000"/>
                </a:solidFill>
                <a:latin typeface="Broadway" pitchFamily="82" charset="0"/>
              </a:rPr>
              <a:t>goes</a:t>
            </a:r>
            <a:r>
              <a:rPr lang="nl-BE" dirty="0" smtClean="0">
                <a:solidFill>
                  <a:srgbClr val="FF0000"/>
                </a:solidFill>
                <a:latin typeface="Broadway" pitchFamily="82" charset="0"/>
              </a:rPr>
              <a:t> to ….</a:t>
            </a:r>
            <a:endParaRPr lang="nl-BE" dirty="0">
              <a:solidFill>
                <a:srgbClr val="FF0000"/>
              </a:solidFill>
              <a:latin typeface="Broadway" pitchFamily="82" charset="0"/>
            </a:endParaRPr>
          </a:p>
        </p:txBody>
      </p:sp>
    </p:spTree>
  </p:cSld>
  <p:clrMapOvr>
    <a:masterClrMapping/>
  </p:clrMapOvr>
  <p:transition spd="med" advClick="0" advTm="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C:\AGORA INTERNATIONAL\2011-2012\ACI AGM 2012\fotos voor ACI Boar dcombined report\selection\Kopie von IMG_09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804849" cy="436510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5936" y="332656"/>
            <a:ext cx="4690864" cy="1084982"/>
          </a:xfrm>
        </p:spPr>
        <p:txBody>
          <a:bodyPr>
            <a:noAutofit/>
          </a:bodyPr>
          <a:lstStyle/>
          <a:p>
            <a:r>
              <a:rPr lang="nl-BE" sz="36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Nominee</a:t>
            </a:r>
            <a:r>
              <a:rPr lang="nl-BE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Nicole…</a:t>
            </a:r>
            <a:r>
              <a:rPr lang="nl-BE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nl-BE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BE" sz="3600" dirty="0" smtClean="0">
                <a:solidFill>
                  <a:schemeClr val="bg1"/>
                </a:solidFill>
              </a:rPr>
              <a:t> a </a:t>
            </a:r>
            <a:r>
              <a:rPr lang="nl-BE" sz="3600" dirty="0" err="1" smtClean="0">
                <a:solidFill>
                  <a:schemeClr val="bg1"/>
                </a:solidFill>
              </a:rPr>
              <a:t>treasurer</a:t>
            </a:r>
            <a:r>
              <a:rPr lang="nl-BE" sz="3600" dirty="0" smtClean="0">
                <a:solidFill>
                  <a:schemeClr val="bg1"/>
                </a:solidFill>
              </a:rPr>
              <a:t> </a:t>
            </a:r>
            <a:r>
              <a:rPr lang="nl-BE" sz="3600" dirty="0" err="1" smtClean="0">
                <a:solidFill>
                  <a:schemeClr val="bg1"/>
                </a:solidFill>
              </a:rPr>
              <a:t>who</a:t>
            </a:r>
            <a:r>
              <a:rPr lang="nl-BE" sz="3600" dirty="0" smtClean="0">
                <a:solidFill>
                  <a:schemeClr val="bg1"/>
                </a:solidFill>
              </a:rPr>
              <a:t> grills piranha’s …?</a:t>
            </a:r>
            <a:endParaRPr lang="nl-BE" sz="3600" dirty="0">
              <a:solidFill>
                <a:schemeClr val="bg1"/>
              </a:solidFill>
            </a:endParaRPr>
          </a:p>
        </p:txBody>
      </p:sp>
      <p:pic>
        <p:nvPicPr>
          <p:cNvPr id="56325" name="Picture 5" descr="C:\AGORA INTERNATIONAL\2011-2012\ACI AGM 2012\fotos voor ACI Boar dcombined report\selection\Christimas 1 - Cop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2708920"/>
            <a:ext cx="2581350" cy="4149080"/>
          </a:xfrm>
          <a:prstGeom prst="rect">
            <a:avLst/>
          </a:prstGeom>
          <a:noFill/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6444208" y="2708920"/>
            <a:ext cx="2699792" cy="22322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 sz="36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a</a:t>
            </a:r>
            <a:r>
              <a:rPr kumimoji="0" lang="nl-BE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nd</a:t>
            </a:r>
            <a:r>
              <a:rPr kumimoji="0" lang="nl-BE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nl-BE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thinks</a:t>
            </a:r>
            <a:r>
              <a:rPr kumimoji="0" lang="nl-BE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 sz="36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s</a:t>
            </a:r>
            <a:r>
              <a:rPr lang="nl-BE" sz="3600" dirty="0" err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he’s</a:t>
            </a:r>
            <a:r>
              <a:rPr lang="nl-BE" sz="36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Santa Claus?</a:t>
            </a:r>
          </a:p>
        </p:txBody>
      </p:sp>
    </p:spTree>
  </p:cSld>
  <p:clrMapOvr>
    <a:masterClrMapping/>
  </p:clrMapOvr>
  <p:transition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AGORA INTERNATIONAL\2011-2012\ACI AGM 2012\fotos voor ACI Boar dcombined report\selection\Luckily we have a secr who can open a bottle of champagne - Cop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0647"/>
            <a:ext cx="3384376" cy="5147965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5936" y="404664"/>
            <a:ext cx="4690864" cy="1143000"/>
          </a:xfrm>
        </p:spPr>
        <p:txBody>
          <a:bodyPr>
            <a:noAutofit/>
          </a:bodyPr>
          <a:lstStyle/>
          <a:p>
            <a:r>
              <a:rPr lang="nl-BE" sz="3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</a:t>
            </a:r>
            <a:r>
              <a:rPr lang="nl-BE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 </a:t>
            </a:r>
            <a:r>
              <a:rPr lang="nl-BE" sz="3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Nominee</a:t>
            </a:r>
            <a:r>
              <a:rPr lang="nl-BE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Karen</a:t>
            </a:r>
            <a:br>
              <a:rPr lang="nl-BE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BE" sz="3200" dirty="0" smtClean="0">
                <a:solidFill>
                  <a:schemeClr val="bg1"/>
                </a:solidFill>
              </a:rPr>
              <a:t> </a:t>
            </a:r>
            <a:r>
              <a:rPr lang="nl-BE" sz="3200" dirty="0" err="1" smtClean="0">
                <a:solidFill>
                  <a:schemeClr val="bg1"/>
                </a:solidFill>
              </a:rPr>
              <a:t>our</a:t>
            </a:r>
            <a:r>
              <a:rPr lang="nl-BE" sz="3200" dirty="0" smtClean="0">
                <a:solidFill>
                  <a:schemeClr val="bg1"/>
                </a:solidFill>
              </a:rPr>
              <a:t> </a:t>
            </a:r>
            <a:r>
              <a:rPr lang="nl-BE" sz="3200" dirty="0" err="1" smtClean="0">
                <a:solidFill>
                  <a:schemeClr val="bg1"/>
                </a:solidFill>
              </a:rPr>
              <a:t>secretary</a:t>
            </a:r>
            <a:r>
              <a:rPr lang="nl-BE" sz="3200" dirty="0" smtClean="0">
                <a:solidFill>
                  <a:schemeClr val="bg1"/>
                </a:solidFill>
              </a:rPr>
              <a:t>  </a:t>
            </a:r>
            <a:r>
              <a:rPr lang="nl-BE" sz="3200" dirty="0" err="1" smtClean="0">
                <a:solidFill>
                  <a:schemeClr val="bg1"/>
                </a:solidFill>
              </a:rPr>
              <a:t>who</a:t>
            </a:r>
            <a:r>
              <a:rPr lang="nl-BE" sz="3200" dirty="0" smtClean="0">
                <a:solidFill>
                  <a:schemeClr val="bg1"/>
                </a:solidFill>
              </a:rPr>
              <a:t> </a:t>
            </a:r>
            <a:r>
              <a:rPr lang="nl-BE" sz="3200" dirty="0" err="1" smtClean="0">
                <a:solidFill>
                  <a:schemeClr val="bg1"/>
                </a:solidFill>
              </a:rPr>
              <a:t>always</a:t>
            </a:r>
            <a:r>
              <a:rPr lang="nl-BE" sz="3200" dirty="0" smtClean="0">
                <a:solidFill>
                  <a:schemeClr val="bg1"/>
                </a:solidFill>
              </a:rPr>
              <a:t> </a:t>
            </a:r>
            <a:r>
              <a:rPr lang="nl-BE" sz="3200" dirty="0" err="1" smtClean="0">
                <a:solidFill>
                  <a:schemeClr val="bg1"/>
                </a:solidFill>
              </a:rPr>
              <a:t>spoils</a:t>
            </a:r>
            <a:r>
              <a:rPr lang="nl-BE" sz="3200" dirty="0" smtClean="0">
                <a:solidFill>
                  <a:schemeClr val="bg1"/>
                </a:solidFill>
              </a:rPr>
              <a:t> </a:t>
            </a:r>
            <a:r>
              <a:rPr lang="nl-BE" sz="3200" dirty="0" err="1" smtClean="0">
                <a:solidFill>
                  <a:schemeClr val="bg1"/>
                </a:solidFill>
              </a:rPr>
              <a:t>good</a:t>
            </a:r>
            <a:r>
              <a:rPr lang="nl-BE" sz="3200" dirty="0" smtClean="0">
                <a:solidFill>
                  <a:schemeClr val="bg1"/>
                </a:solidFill>
              </a:rPr>
              <a:t> champagne…</a:t>
            </a:r>
            <a:br>
              <a:rPr lang="nl-BE" sz="3200" dirty="0" smtClean="0">
                <a:solidFill>
                  <a:schemeClr val="bg1"/>
                </a:solidFill>
              </a:rPr>
            </a:br>
            <a:r>
              <a:rPr lang="nl-BE" sz="2000" i="1" dirty="0" smtClean="0">
                <a:solidFill>
                  <a:schemeClr val="bg1"/>
                </a:solidFill>
              </a:rPr>
              <a:t>(</a:t>
            </a:r>
            <a:r>
              <a:rPr lang="nl-BE" sz="2000" i="1" dirty="0" err="1" smtClean="0">
                <a:solidFill>
                  <a:schemeClr val="bg1"/>
                </a:solidFill>
              </a:rPr>
              <a:t>shame</a:t>
            </a:r>
            <a:r>
              <a:rPr lang="nl-BE" sz="2000" i="1" dirty="0" smtClean="0">
                <a:solidFill>
                  <a:schemeClr val="bg1"/>
                </a:solidFill>
              </a:rPr>
              <a:t> </a:t>
            </a:r>
            <a:r>
              <a:rPr lang="nl-BE" sz="2000" i="1" dirty="0" err="1" smtClean="0">
                <a:solidFill>
                  <a:schemeClr val="bg1"/>
                </a:solidFill>
              </a:rPr>
              <a:t>on</a:t>
            </a:r>
            <a:r>
              <a:rPr lang="nl-BE" sz="2000" i="1" dirty="0" smtClean="0">
                <a:solidFill>
                  <a:schemeClr val="bg1"/>
                </a:solidFill>
              </a:rPr>
              <a:t> her!)</a:t>
            </a:r>
            <a:endParaRPr lang="nl-BE" sz="2000" i="1" dirty="0">
              <a:solidFill>
                <a:schemeClr val="bg1"/>
              </a:solidFill>
            </a:endParaRPr>
          </a:p>
        </p:txBody>
      </p:sp>
      <p:pic>
        <p:nvPicPr>
          <p:cNvPr id="6" name="Picture 3" descr="C:\AGORA INTERNATIONAL\2011-2012\ACI AGM 2012\fotos voor ACI Boar dcombined report\selection\DSC01197.jpg"/>
          <p:cNvPicPr>
            <a:picLocks noChangeAspect="1" noChangeArrowheads="1"/>
          </p:cNvPicPr>
          <p:nvPr/>
        </p:nvPicPr>
        <p:blipFill>
          <a:blip r:embed="rId4" cstate="print"/>
          <a:srcRect l="53883" t="33468" r="15109"/>
          <a:stretch>
            <a:fillRect/>
          </a:stretch>
        </p:blipFill>
        <p:spPr bwMode="auto">
          <a:xfrm rot="1394630">
            <a:off x="4291064" y="2286171"/>
            <a:ext cx="2625573" cy="4225217"/>
          </a:xfrm>
          <a:prstGeom prst="rect">
            <a:avLst/>
          </a:prstGeom>
          <a:noFill/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6804248" y="4005064"/>
            <a:ext cx="2339752" cy="20791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 sz="3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A</a:t>
            </a:r>
            <a:r>
              <a:rPr kumimoji="0" lang="nl-BE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nd</a:t>
            </a:r>
            <a:r>
              <a:rPr kumimoji="0" lang="nl-BE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 sz="3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“</a:t>
            </a:r>
            <a:r>
              <a:rPr lang="nl-BE" sz="3200" dirty="0" err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chills</a:t>
            </a:r>
            <a:r>
              <a:rPr lang="nl-BE" sz="3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”</a:t>
            </a:r>
            <a:r>
              <a:rPr kumimoji="0" lang="nl-BE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nl-BE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 bit </a:t>
            </a:r>
            <a:r>
              <a:rPr kumimoji="0" lang="nl-BE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much</a:t>
            </a:r>
            <a:r>
              <a:rPr lang="nl-BE" sz="3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?</a:t>
            </a:r>
            <a:endParaRPr kumimoji="0" lang="nl-BE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Bob Sinclar - Love Generatio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9468544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9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" showWhenStopped="0">
                <p:cTn id="20" repeatCount="3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nl-BE" dirty="0" err="1" smtClean="0">
                <a:solidFill>
                  <a:srgbClr val="FF0000"/>
                </a:solidFill>
              </a:rPr>
              <a:t>Can</a:t>
            </a:r>
            <a:r>
              <a:rPr lang="nl-BE" dirty="0" smtClean="0">
                <a:solidFill>
                  <a:srgbClr val="FF0000"/>
                </a:solidFill>
              </a:rPr>
              <a:t> </a:t>
            </a:r>
            <a:r>
              <a:rPr lang="nl-BE" dirty="0" err="1" smtClean="0">
                <a:solidFill>
                  <a:srgbClr val="FF0000"/>
                </a:solidFill>
              </a:rPr>
              <a:t>you</a:t>
            </a:r>
            <a:r>
              <a:rPr lang="nl-BE" dirty="0" smtClean="0">
                <a:solidFill>
                  <a:srgbClr val="FF0000"/>
                </a:solidFill>
              </a:rPr>
              <a:t> </a:t>
            </a:r>
            <a:r>
              <a:rPr lang="nl-BE" dirty="0" err="1" smtClean="0">
                <a:solidFill>
                  <a:srgbClr val="FF0000"/>
                </a:solidFill>
              </a:rPr>
              <a:t>honestly</a:t>
            </a:r>
            <a:r>
              <a:rPr lang="nl-BE" dirty="0" smtClean="0">
                <a:solidFill>
                  <a:srgbClr val="FF0000"/>
                </a:solidFill>
              </a:rPr>
              <a:t> </a:t>
            </a:r>
            <a:r>
              <a:rPr lang="nl-BE" dirty="0" err="1" smtClean="0">
                <a:solidFill>
                  <a:srgbClr val="FF0000"/>
                </a:solidFill>
              </a:rPr>
              <a:t>give</a:t>
            </a:r>
            <a:r>
              <a:rPr lang="nl-BE" dirty="0" smtClean="0">
                <a:solidFill>
                  <a:srgbClr val="FF0000"/>
                </a:solidFill>
              </a:rPr>
              <a:t> </a:t>
            </a:r>
            <a:br>
              <a:rPr lang="nl-BE" dirty="0" smtClean="0">
                <a:solidFill>
                  <a:srgbClr val="FF0000"/>
                </a:solidFill>
              </a:rPr>
            </a:br>
            <a:r>
              <a:rPr lang="nl-BE" dirty="0" smtClean="0">
                <a:solidFill>
                  <a:srgbClr val="FF0000"/>
                </a:solidFill>
              </a:rPr>
              <a:t>the Oscar to </a:t>
            </a:r>
            <a:r>
              <a:rPr lang="nl-BE" dirty="0" err="1" smtClean="0">
                <a:solidFill>
                  <a:srgbClr val="FF0000"/>
                </a:solidFill>
              </a:rPr>
              <a:t>nominee</a:t>
            </a:r>
            <a:r>
              <a:rPr lang="nl-BE" dirty="0" smtClean="0">
                <a:solidFill>
                  <a:srgbClr val="FF0000"/>
                </a:solidFill>
              </a:rPr>
              <a:t> </a:t>
            </a:r>
            <a:r>
              <a:rPr lang="nl-BE" dirty="0" err="1">
                <a:solidFill>
                  <a:srgbClr val="FF0000"/>
                </a:solidFill>
              </a:rPr>
              <a:t>N</a:t>
            </a:r>
            <a:r>
              <a:rPr lang="nl-BE" dirty="0" err="1" smtClean="0">
                <a:solidFill>
                  <a:srgbClr val="FF0000"/>
                </a:solidFill>
              </a:rPr>
              <a:t>ikkie</a:t>
            </a:r>
            <a:r>
              <a:rPr lang="nl-BE" dirty="0" smtClean="0">
                <a:solidFill>
                  <a:srgbClr val="FF0000"/>
                </a:solidFill>
              </a:rPr>
              <a:t>…</a:t>
            </a:r>
            <a:endParaRPr lang="nl-BE" dirty="0">
              <a:solidFill>
                <a:srgbClr val="FF0000"/>
              </a:solidFill>
            </a:endParaRPr>
          </a:p>
        </p:txBody>
      </p:sp>
      <p:pic>
        <p:nvPicPr>
          <p:cNvPr id="4" name="Picture 2" descr="C:\AGORA INTERNATIONAL\2011-2012\ACI AGM 2012\fotos voor ACI Boar dcombined report\selection\120210 boardmeeting Walsrode\IMG_575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6410"/>
          <a:stretch>
            <a:fillRect/>
          </a:stretch>
        </p:blipFill>
        <p:spPr bwMode="auto">
          <a:xfrm>
            <a:off x="323528" y="1196752"/>
            <a:ext cx="4060859" cy="4525963"/>
          </a:xfrm>
          <a:prstGeom prst="rect">
            <a:avLst/>
          </a:prstGeom>
          <a:noFill/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3563888" y="1340768"/>
            <a:ext cx="392392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 sz="58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…</a:t>
            </a:r>
            <a:r>
              <a:rPr kumimoji="0" lang="nl-BE" sz="5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an</a:t>
            </a:r>
            <a:r>
              <a:rPr kumimoji="0" lang="nl-BE" sz="5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IPP </a:t>
            </a:r>
            <a:r>
              <a:rPr kumimoji="0" lang="nl-BE" sz="5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who</a:t>
            </a:r>
            <a:r>
              <a:rPr kumimoji="0" lang="nl-BE" sz="5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nl-BE" sz="5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always</a:t>
            </a:r>
            <a:r>
              <a:rPr kumimoji="0" lang="nl-BE" sz="5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nl-BE" sz="5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seems</a:t>
            </a:r>
            <a:r>
              <a:rPr kumimoji="0" lang="nl-BE" sz="5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to have a </a:t>
            </a:r>
            <a:r>
              <a:rPr kumimoji="0" lang="nl-BE" sz="5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bottle</a:t>
            </a:r>
            <a:endParaRPr kumimoji="0" lang="nl-BE" sz="5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 sz="58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In her hands…?</a:t>
            </a:r>
            <a:endParaRPr kumimoji="0" lang="nl-BE" sz="5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BE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8370" name="Picture 2" descr="C:\AGORA INTERNATIONAL\2011-2012\ACI AGM 2012\fotos voor ACI Boar dcombined report\selection\111 - Cop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71974" y="2276872"/>
            <a:ext cx="1996086" cy="4350916"/>
          </a:xfrm>
          <a:prstGeom prst="rect">
            <a:avLst/>
          </a:prstGeom>
          <a:noFill/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211960" y="4581128"/>
            <a:ext cx="288032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 sz="3600" dirty="0" err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Or</a:t>
            </a:r>
            <a:r>
              <a:rPr lang="nl-BE" sz="36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a </a:t>
            </a:r>
            <a:r>
              <a:rPr lang="nl-BE" sz="3600" dirty="0" err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glass</a:t>
            </a:r>
            <a:r>
              <a:rPr lang="nl-BE" sz="36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…! </a:t>
            </a:r>
            <a:endParaRPr kumimoji="0" lang="nl-BE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BE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 advTm="1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Picture 3" descr="C:\AGORA INTERNATIONAL\2011-2012\ACI AGM 2012\fotos voor ACI Boar dcombined report\not selected\File0505 - Co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573016"/>
            <a:ext cx="4276462" cy="3125890"/>
          </a:xfrm>
          <a:prstGeom prst="rect">
            <a:avLst/>
          </a:prstGeom>
          <a:noFill/>
        </p:spPr>
      </p:pic>
      <p:pic>
        <p:nvPicPr>
          <p:cNvPr id="60418" name="Picture 2" descr="C:\AGORA INTERNATIONAL\2011-2012\ACI AGM 2012\fotos voor ACI Boar dcombined report\selection\DSC07336 - Cop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340768"/>
            <a:ext cx="4082532" cy="4437112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143000"/>
          </a:xfrm>
        </p:spPr>
        <p:txBody>
          <a:bodyPr>
            <a:noAutofit/>
          </a:bodyPr>
          <a:lstStyle/>
          <a:p>
            <a:r>
              <a:rPr lang="nl-BE" sz="3600" dirty="0" err="1" smtClean="0">
                <a:solidFill>
                  <a:srgbClr val="FF0000"/>
                </a:solidFill>
              </a:rPr>
              <a:t>Better</a:t>
            </a:r>
            <a:r>
              <a:rPr lang="nl-BE" sz="3600" dirty="0" smtClean="0">
                <a:solidFill>
                  <a:srgbClr val="FF0000"/>
                </a:solidFill>
              </a:rPr>
              <a:t> </a:t>
            </a:r>
            <a:r>
              <a:rPr lang="nl-BE" sz="3600" dirty="0" err="1" smtClean="0">
                <a:solidFill>
                  <a:srgbClr val="FF0000"/>
                </a:solidFill>
              </a:rPr>
              <a:t>not</a:t>
            </a:r>
            <a:r>
              <a:rPr lang="nl-BE" sz="3600" dirty="0" smtClean="0">
                <a:solidFill>
                  <a:srgbClr val="FF0000"/>
                </a:solidFill>
              </a:rPr>
              <a:t> </a:t>
            </a:r>
            <a:r>
              <a:rPr lang="nl-BE" sz="3600" dirty="0" err="1" smtClean="0">
                <a:solidFill>
                  <a:srgbClr val="FF0000"/>
                </a:solidFill>
              </a:rPr>
              <a:t>give</a:t>
            </a:r>
            <a:r>
              <a:rPr lang="nl-BE" sz="3600" dirty="0" smtClean="0">
                <a:solidFill>
                  <a:srgbClr val="FF0000"/>
                </a:solidFill>
              </a:rPr>
              <a:t> </a:t>
            </a:r>
            <a:r>
              <a:rPr lang="nl-BE" sz="3600" dirty="0" err="1" smtClean="0">
                <a:solidFill>
                  <a:srgbClr val="FF0000"/>
                </a:solidFill>
              </a:rPr>
              <a:t>it</a:t>
            </a:r>
            <a:r>
              <a:rPr lang="nl-BE" sz="3600" dirty="0" smtClean="0">
                <a:solidFill>
                  <a:srgbClr val="FF0000"/>
                </a:solidFill>
              </a:rPr>
              <a:t> to </a:t>
            </a:r>
            <a:r>
              <a:rPr lang="nl-BE" sz="3600" dirty="0" err="1" smtClean="0">
                <a:solidFill>
                  <a:srgbClr val="FF0000"/>
                </a:solidFill>
              </a:rPr>
              <a:t>nominee</a:t>
            </a:r>
            <a:r>
              <a:rPr lang="nl-BE" sz="3600" dirty="0" smtClean="0">
                <a:solidFill>
                  <a:srgbClr val="FF0000"/>
                </a:solidFill>
              </a:rPr>
              <a:t> Veerle </a:t>
            </a:r>
            <a:r>
              <a:rPr lang="nl-BE" sz="3600" dirty="0" err="1" smtClean="0">
                <a:solidFill>
                  <a:srgbClr val="FF0000"/>
                </a:solidFill>
              </a:rPr>
              <a:t>either</a:t>
            </a:r>
            <a:r>
              <a:rPr lang="nl-BE" sz="3600" dirty="0" smtClean="0">
                <a:solidFill>
                  <a:srgbClr val="FF0000"/>
                </a:solidFill>
              </a:rPr>
              <a:t> </a:t>
            </a:r>
            <a:r>
              <a:rPr lang="nl-BE" sz="3600" dirty="0" smtClean="0">
                <a:solidFill>
                  <a:srgbClr val="FF0000"/>
                </a:solidFill>
              </a:rPr>
              <a:t>!  </a:t>
            </a:r>
            <a:br>
              <a:rPr lang="nl-BE" sz="3600" dirty="0" smtClean="0">
                <a:solidFill>
                  <a:srgbClr val="FF0000"/>
                </a:solidFill>
              </a:rPr>
            </a:br>
            <a:r>
              <a:rPr lang="nl-BE" sz="3600" dirty="0" smtClean="0">
                <a:solidFill>
                  <a:srgbClr val="FF0000"/>
                </a:solidFill>
              </a:rPr>
              <a:t> </a:t>
            </a:r>
            <a:r>
              <a:rPr lang="nl-BE" sz="3600" dirty="0" err="1" smtClean="0">
                <a:solidFill>
                  <a:srgbClr val="FF0000"/>
                </a:solidFill>
              </a:rPr>
              <a:t>This</a:t>
            </a:r>
            <a:r>
              <a:rPr lang="nl-BE" sz="3600" dirty="0" smtClean="0">
                <a:solidFill>
                  <a:srgbClr val="FF0000"/>
                </a:solidFill>
              </a:rPr>
              <a:t> </a:t>
            </a:r>
            <a:r>
              <a:rPr lang="nl-BE" sz="3600" dirty="0" err="1" smtClean="0">
                <a:solidFill>
                  <a:srgbClr val="FF0000"/>
                </a:solidFill>
              </a:rPr>
              <a:t>vice</a:t>
            </a:r>
            <a:r>
              <a:rPr lang="nl-BE" sz="3600" dirty="0" smtClean="0">
                <a:solidFill>
                  <a:srgbClr val="FF0000"/>
                </a:solidFill>
              </a:rPr>
              <a:t> president  is …</a:t>
            </a:r>
            <a:endParaRPr lang="nl-BE" sz="3600" dirty="0">
              <a:solidFill>
                <a:srgbClr val="FF000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860032" y="2420888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 sz="36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…a</a:t>
            </a:r>
            <a:r>
              <a:rPr kumimoji="0" lang="nl-BE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nd</a:t>
            </a:r>
            <a:r>
              <a:rPr kumimoji="0" lang="nl-BE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has the </a:t>
            </a:r>
            <a:r>
              <a:rPr kumimoji="0" lang="nl-BE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strangest</a:t>
            </a:r>
            <a:r>
              <a:rPr kumimoji="0" lang="nl-BE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nl-BE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hobbies</a:t>
            </a:r>
            <a:r>
              <a:rPr kumimoji="0" lang="nl-BE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!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707904" y="1340768"/>
            <a:ext cx="44644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nl-BE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really</a:t>
            </a:r>
            <a:r>
              <a:rPr kumimoji="0" lang="nl-BE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nl-BE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</a:t>
            </a:r>
            <a:r>
              <a:rPr kumimoji="0" lang="nl-BE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coo-coo</a:t>
            </a:r>
            <a:r>
              <a:rPr lang="nl-BE" sz="36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” !</a:t>
            </a:r>
            <a:endParaRPr kumimoji="0" lang="nl-BE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 advTm="1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8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9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1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250"/>
                            </p:stCondLst>
                            <p:childTnLst>
                              <p:par>
                                <p:cTn id="30" presetID="5" presetClass="entr" presetSubtype="5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2" dur="10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750"/>
                            </p:stCondLst>
                            <p:childTnLst>
                              <p:par>
                                <p:cTn id="3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6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7776864" cy="994122"/>
          </a:xfrm>
        </p:spPr>
        <p:txBody>
          <a:bodyPr>
            <a:noAutofit/>
          </a:bodyPr>
          <a:lstStyle/>
          <a:p>
            <a:r>
              <a:rPr lang="nl-BE" sz="36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Don’t</a:t>
            </a:r>
            <a:r>
              <a:rPr lang="nl-BE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even THINK of </a:t>
            </a:r>
            <a:r>
              <a:rPr lang="nl-BE" sz="36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giving</a:t>
            </a:r>
            <a:r>
              <a:rPr lang="nl-BE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Oscar to the </a:t>
            </a:r>
            <a:r>
              <a:rPr lang="nl-BE" sz="36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next</a:t>
            </a:r>
            <a:r>
              <a:rPr lang="nl-BE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BE" sz="36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nominee</a:t>
            </a:r>
            <a:r>
              <a:rPr lang="nl-BE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: </a:t>
            </a:r>
            <a:r>
              <a:rPr lang="nl-BE" sz="36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</a:t>
            </a:r>
            <a:r>
              <a:rPr lang="nl-BE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ACI President ! </a:t>
            </a:r>
            <a:endParaRPr lang="nl-BE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9394" name="Picture 2" descr="C:\AGORA INTERNATIONAL\2011-2012\ACI AGM 2012\fotos voor ACI Boar dcombined report\selection\P82501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484784"/>
            <a:ext cx="2976423" cy="5373216"/>
          </a:xfrm>
          <a:prstGeom prst="rect">
            <a:avLst/>
          </a:prstGeom>
          <a:noFill/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012160" y="2276872"/>
            <a:ext cx="2829000" cy="15841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She’s</a:t>
            </a:r>
            <a:r>
              <a:rPr kumimoji="0" lang="nl-BE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nl-BE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really</a:t>
            </a:r>
            <a:r>
              <a:rPr kumimoji="0" lang="nl-BE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nl-BE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not</a:t>
            </a:r>
            <a:r>
              <a:rPr kumimoji="0" lang="nl-BE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as </a:t>
            </a:r>
            <a:r>
              <a:rPr kumimoji="0" lang="nl-BE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serious</a:t>
            </a:r>
            <a:r>
              <a:rPr kumimoji="0" lang="nl-BE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as </a:t>
            </a:r>
            <a:r>
              <a:rPr kumimoji="0" lang="nl-BE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you</a:t>
            </a:r>
            <a:r>
              <a:rPr kumimoji="0" lang="nl-BE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nl-BE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might</a:t>
            </a:r>
            <a:r>
              <a:rPr kumimoji="0" lang="nl-BE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nl-BE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think</a:t>
            </a:r>
            <a:r>
              <a:rPr kumimoji="0" lang="nl-BE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!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4221088"/>
            <a:ext cx="3008512" cy="15841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And has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no</a:t>
            </a:r>
            <a:r>
              <a:rPr kumimoji="0" lang="nl-BE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nl-BE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manners</a:t>
            </a:r>
            <a:r>
              <a:rPr kumimoji="0" lang="nl-BE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on</a:t>
            </a:r>
            <a:r>
              <a:rPr kumimoji="0" lang="nl-BE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 red </a:t>
            </a:r>
            <a:r>
              <a:rPr kumimoji="0" lang="nl-BE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carpet</a:t>
            </a:r>
            <a:r>
              <a:rPr kumimoji="0" lang="nl-BE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! </a:t>
            </a:r>
          </a:p>
        </p:txBody>
      </p:sp>
      <p:sp>
        <p:nvSpPr>
          <p:cNvPr id="8" name="Right Arrow 7"/>
          <p:cNvSpPr/>
          <p:nvPr/>
        </p:nvSpPr>
        <p:spPr>
          <a:xfrm rot="20625758">
            <a:off x="2460689" y="5932232"/>
            <a:ext cx="1368152" cy="370107"/>
          </a:xfrm>
          <a:prstGeom prst="right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20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3" presetClass="entr" presetSubtype="3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900"/>
                            </p:stCondLst>
                            <p:childTnLst>
                              <p:par>
                                <p:cTn id="24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Oscar 2011 Poster"/>
          <p:cNvPicPr/>
          <p:nvPr/>
        </p:nvPicPr>
        <p:blipFill>
          <a:blip r:embed="rId2" cstate="print"/>
          <a:srcRect l="16806" r="19303" b="33801"/>
          <a:stretch>
            <a:fillRect/>
          </a:stretch>
        </p:blipFill>
        <p:spPr bwMode="auto">
          <a:xfrm>
            <a:off x="1907704" y="836712"/>
            <a:ext cx="5472608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6858000"/>
            <a:ext cx="8229600" cy="1143000"/>
          </a:xfrm>
          <a:scene3d>
            <a:camera prst="perspectiveRelaxedModerately" fov="7200000"/>
            <a:lightRig rig="threePt" dir="t"/>
          </a:scene3d>
          <a:sp3d>
            <a:bevelT/>
          </a:sp3d>
        </p:spPr>
        <p:txBody>
          <a:bodyPr>
            <a:normAutofit/>
          </a:bodyPr>
          <a:lstStyle/>
          <a:p>
            <a:r>
              <a:rPr lang="nl-BE" dirty="0" smtClean="0">
                <a:solidFill>
                  <a:srgbClr val="FFC000"/>
                </a:solidFill>
              </a:rPr>
              <a:t>No…</a:t>
            </a:r>
            <a:r>
              <a:rPr lang="nl-BE" dirty="0" err="1" smtClean="0">
                <a:solidFill>
                  <a:srgbClr val="FFC000"/>
                </a:solidFill>
              </a:rPr>
              <a:t>there</a:t>
            </a:r>
            <a:r>
              <a:rPr lang="nl-BE" dirty="0" smtClean="0">
                <a:solidFill>
                  <a:srgbClr val="FFC000"/>
                </a:solidFill>
              </a:rPr>
              <a:t> is </a:t>
            </a:r>
            <a:r>
              <a:rPr lang="nl-BE" dirty="0" err="1" smtClean="0">
                <a:solidFill>
                  <a:srgbClr val="FFC000"/>
                </a:solidFill>
              </a:rPr>
              <a:t>no</a:t>
            </a:r>
            <a:r>
              <a:rPr lang="nl-BE" dirty="0" smtClean="0">
                <a:solidFill>
                  <a:srgbClr val="FFC000"/>
                </a:solidFill>
              </a:rPr>
              <a:t> doubt </a:t>
            </a:r>
            <a:r>
              <a:rPr lang="nl-BE" dirty="0" err="1" smtClean="0">
                <a:solidFill>
                  <a:srgbClr val="FFC000"/>
                </a:solidFill>
              </a:rPr>
              <a:t>about</a:t>
            </a:r>
            <a:r>
              <a:rPr lang="nl-BE" dirty="0" smtClean="0">
                <a:solidFill>
                  <a:srgbClr val="FFC000"/>
                </a:solidFill>
              </a:rPr>
              <a:t> </a:t>
            </a:r>
            <a:r>
              <a:rPr lang="nl-BE" dirty="0" err="1" smtClean="0">
                <a:solidFill>
                  <a:srgbClr val="FFC000"/>
                </a:solidFill>
              </a:rPr>
              <a:t>it</a:t>
            </a:r>
            <a:r>
              <a:rPr lang="nl-BE" dirty="0" smtClean="0">
                <a:solidFill>
                  <a:srgbClr val="FFC000"/>
                </a:solidFill>
              </a:rPr>
              <a:t>…</a:t>
            </a:r>
            <a:endParaRPr lang="nl-BE" dirty="0">
              <a:solidFill>
                <a:srgbClr val="FFC00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11560" y="285293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BE" sz="44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5576" y="6858000"/>
            <a:ext cx="7886967" cy="1754326"/>
          </a:xfrm>
          <a:prstGeom prst="rect">
            <a:avLst/>
          </a:prstGeom>
          <a:noFill/>
          <a:scene3d>
            <a:camera prst="perspectiveRelaxedModerately" fov="7200000"/>
            <a:lightRig rig="threePt" dir="t"/>
          </a:scene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 ACI OSCAR 2011-2012 </a:t>
            </a:r>
          </a:p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GOES TO ….</a:t>
            </a:r>
            <a:endParaRPr 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43608" y="6858000"/>
            <a:ext cx="7236468" cy="1569660"/>
          </a:xfrm>
          <a:prstGeom prst="rect">
            <a:avLst/>
          </a:prstGeom>
          <a:noFill/>
          <a:scene3d>
            <a:camera prst="perspectiveRelaxedModerately" fov="7200000"/>
            <a:lightRig rig="threePt" dir="t"/>
          </a:scene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ALL OF YOU !!</a:t>
            </a:r>
            <a:endParaRPr lang="en-US" sz="9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907704" y="6093296"/>
            <a:ext cx="5544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BE" dirty="0">
                <a:solidFill>
                  <a:schemeClr val="bg2">
                    <a:lumMod val="75000"/>
                  </a:schemeClr>
                </a:solidFill>
              </a:rPr>
              <a:t>Power point </a:t>
            </a:r>
            <a:r>
              <a:rPr lang="nl-BE" dirty="0" err="1">
                <a:solidFill>
                  <a:schemeClr val="bg2">
                    <a:lumMod val="75000"/>
                  </a:schemeClr>
                </a:solidFill>
              </a:rPr>
              <a:t>by</a:t>
            </a:r>
            <a:r>
              <a:rPr lang="nl-BE" dirty="0">
                <a:solidFill>
                  <a:schemeClr val="bg2">
                    <a:lumMod val="75000"/>
                  </a:schemeClr>
                </a:solidFill>
              </a:rPr>
              <a:t> Veerle De Jonge , ACI VP 2011-2012</a:t>
            </a:r>
          </a:p>
        </p:txBody>
      </p:sp>
    </p:spTree>
  </p:cSld>
  <p:clrMapOvr>
    <a:masterClrMapping/>
  </p:clrMapOvr>
  <p:transition spd="slow" advClick="0" advTm="3000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5.08788E-7 L -2.5E-6 -0.97572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64" presetClass="path" presetSubtype="0" accel="50000" decel="50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191 -0.08163 L 0.00191 -0.6901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0.00191 -0.11425 L -0.00191 -0.4773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>
                <a:latin typeface="Broadway" pitchFamily="82" charset="0"/>
              </a:rPr>
              <a:t>All </a:t>
            </a:r>
            <a:r>
              <a:rPr lang="nl-BE" dirty="0" err="1" smtClean="0">
                <a:latin typeface="Broadway" pitchFamily="82" charset="0"/>
              </a:rPr>
              <a:t>playing</a:t>
            </a:r>
            <a:r>
              <a:rPr lang="nl-BE" dirty="0" smtClean="0">
                <a:latin typeface="Broadway" pitchFamily="82" charset="0"/>
              </a:rPr>
              <a:t> </a:t>
            </a:r>
            <a:r>
              <a:rPr lang="nl-BE" dirty="0" err="1" smtClean="0">
                <a:latin typeface="Broadway" pitchFamily="82" charset="0"/>
              </a:rPr>
              <a:t>their</a:t>
            </a:r>
            <a:r>
              <a:rPr lang="nl-BE" dirty="0" smtClean="0">
                <a:latin typeface="Broadway" pitchFamily="82" charset="0"/>
              </a:rPr>
              <a:t> part in …</a:t>
            </a:r>
            <a:endParaRPr lang="nl-BE" dirty="0">
              <a:latin typeface="Broadway" pitchFamily="82" charset="0"/>
            </a:endParaRPr>
          </a:p>
        </p:txBody>
      </p:sp>
      <p:pic>
        <p:nvPicPr>
          <p:cNvPr id="6" name="Picture 5" descr="http://blog.betawijs.nl/files/2011/07/filmrol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673424"/>
            <a:ext cx="799288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 rot="651389">
            <a:off x="1503171" y="1944355"/>
            <a:ext cx="734053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50" endPos="85000" dir="5400000" sy="-100000" algn="bl" rotWithShape="0"/>
                </a:effectLst>
              </a:rPr>
              <a:t>The AGORA YEAR MOVIE</a:t>
            </a:r>
          </a:p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50" endPos="85000" dir="5400000" sy="-100000" algn="bl" rotWithShape="0"/>
                </a:effectLst>
              </a:rPr>
              <a:t>2011-2012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55000" endA="50" endPos="85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 advClick="0" advTm="9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File:Cesenatico canale 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996952"/>
            <a:ext cx="7524328" cy="3456384"/>
          </a:xfrm>
        </p:spPr>
        <p:txBody>
          <a:bodyPr>
            <a:normAutofit/>
          </a:bodyPr>
          <a:lstStyle/>
          <a:p>
            <a:r>
              <a:rPr lang="nl-BE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</a:rPr>
              <a:t>It</a:t>
            </a:r>
            <a:r>
              <a:rPr lang="nl-BE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</a:rPr>
              <a:t> all </a:t>
            </a:r>
            <a:r>
              <a:rPr lang="nl-BE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</a:rPr>
              <a:t>started</a:t>
            </a:r>
            <a:r>
              <a:rPr lang="nl-BE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</a:rPr>
              <a:t> </a:t>
            </a:r>
            <a:br>
              <a:rPr lang="nl-BE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</a:rPr>
            </a:br>
            <a:r>
              <a:rPr lang="nl-BE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</a:rPr>
              <a:t> at the ACI Conference </a:t>
            </a:r>
            <a:br>
              <a:rPr lang="nl-BE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</a:rPr>
            </a:br>
            <a:r>
              <a:rPr lang="nl-BE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</a:rPr>
              <a:t>in </a:t>
            </a:r>
            <a:r>
              <a:rPr lang="nl-BE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</a:rPr>
              <a:t>Cesenatico</a:t>
            </a:r>
            <a:r>
              <a:rPr lang="nl-BE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</a:rPr>
              <a:t> </a:t>
            </a:r>
            <a:br>
              <a:rPr lang="nl-BE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</a:rPr>
            </a:br>
            <a:r>
              <a:rPr lang="nl-BE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</a:rPr>
              <a:t>in </a:t>
            </a:r>
            <a:r>
              <a:rPr lang="nl-BE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</a:rPr>
              <a:t>O</a:t>
            </a:r>
            <a:r>
              <a:rPr lang="nl-BE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</a:rPr>
              <a:t>ctober</a:t>
            </a:r>
            <a:r>
              <a:rPr lang="nl-BE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</a:rPr>
              <a:t> 2011</a:t>
            </a:r>
            <a:endParaRPr lang="nl-BE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adway" pitchFamily="82" charset="0"/>
            </a:endParaRPr>
          </a:p>
        </p:txBody>
      </p:sp>
    </p:spTree>
  </p:cSld>
  <p:clrMapOvr>
    <a:masterClrMapping/>
  </p:clrMapOvr>
  <p:transition spd="med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11265" name="Picture 1" descr="C:\AGORA INTERNATIONAL\2011-2012\ACI AGM 2012\fotos voor ACI Boar dcombined report\selection\DSC05765 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12576" y="-630832"/>
            <a:ext cx="9985109" cy="748883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151112" y="692696"/>
            <a:ext cx="79928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400" dirty="0" err="1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</a:rPr>
              <a:t>Where</a:t>
            </a:r>
            <a:r>
              <a:rPr lang="nl-BE" sz="44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</a:rPr>
              <a:t> we </a:t>
            </a:r>
            <a:r>
              <a:rPr lang="nl-BE" sz="4400" dirty="0" err="1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</a:rPr>
              <a:t>worked</a:t>
            </a:r>
            <a:r>
              <a:rPr lang="nl-BE" sz="44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</a:rPr>
              <a:t> </a:t>
            </a:r>
            <a:r>
              <a:rPr lang="nl-BE" sz="4400" dirty="0" err="1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</a:rPr>
              <a:t>on</a:t>
            </a:r>
            <a:r>
              <a:rPr lang="nl-BE" sz="44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</a:rPr>
              <a:t> the script  of the ACI </a:t>
            </a:r>
            <a:r>
              <a:rPr lang="nl-BE" sz="4400" dirty="0" err="1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</a:rPr>
              <a:t>year</a:t>
            </a:r>
            <a:r>
              <a:rPr lang="nl-BE" sz="44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</a:rPr>
              <a:t>! </a:t>
            </a:r>
            <a:endParaRPr lang="nl-BE" sz="4400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adway" pitchFamily="82" charset="0"/>
            </a:endParaRPr>
          </a:p>
        </p:txBody>
      </p:sp>
    </p:spTree>
  </p:cSld>
  <p:clrMapOvr>
    <a:masterClrMapping/>
  </p:clrMapOvr>
  <p:transition spd="med" advClick="0" advTm="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AGORA INTERNATIONAL\2011-2012\ACI AGM 2012\power point\filmrol-serie_21747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746" y="0"/>
            <a:ext cx="9153746" cy="6858000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-468560" y="404664"/>
            <a:ext cx="100811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haroni" pitchFamily="2" charset="-79"/>
                <a:cs typeface="Aharoni" pitchFamily="2" charset="-79"/>
              </a:rPr>
              <a:t>A COMPLICATED SCRIPT !</a:t>
            </a:r>
            <a:endParaRPr lang="en-US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  <a:reflection blurRad="6350" stA="60000" endA="900" endPos="58000" dir="5400000" sy="-100000" algn="bl" rotWithShape="0"/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1560" y="1628800"/>
            <a:ext cx="8136904" cy="4801314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nl-BE" sz="3600" b="1" dirty="0" smtClean="0">
                <a:solidFill>
                  <a:srgbClr val="002060"/>
                </a:solidFill>
              </a:rPr>
              <a:t>We </a:t>
            </a:r>
            <a:r>
              <a:rPr lang="nl-BE" sz="3600" b="1" dirty="0" err="1" smtClean="0">
                <a:solidFill>
                  <a:srgbClr val="002060"/>
                </a:solidFill>
              </a:rPr>
              <a:t>planned</a:t>
            </a:r>
            <a:r>
              <a:rPr lang="nl-BE" sz="3600" b="1" dirty="0" smtClean="0">
                <a:solidFill>
                  <a:srgbClr val="002060"/>
                </a:solidFill>
              </a:rPr>
              <a:t> the script </a:t>
            </a:r>
            <a:r>
              <a:rPr lang="nl-BE" sz="3600" b="1" dirty="0" err="1" smtClean="0">
                <a:solidFill>
                  <a:srgbClr val="002060"/>
                </a:solidFill>
              </a:rPr>
              <a:t>so</a:t>
            </a:r>
            <a:r>
              <a:rPr lang="nl-BE" sz="3600" b="1" dirty="0" smtClean="0">
                <a:solidFill>
                  <a:srgbClr val="002060"/>
                </a:solidFill>
              </a:rPr>
              <a:t> we </a:t>
            </a:r>
            <a:r>
              <a:rPr lang="nl-BE" sz="3600" b="1" dirty="0" err="1" smtClean="0">
                <a:solidFill>
                  <a:srgbClr val="002060"/>
                </a:solidFill>
              </a:rPr>
              <a:t>could</a:t>
            </a:r>
            <a:r>
              <a:rPr lang="nl-BE" sz="3600" b="1" dirty="0" smtClean="0">
                <a:solidFill>
                  <a:srgbClr val="002060"/>
                </a:solidFill>
              </a:rPr>
              <a:t> :  </a:t>
            </a:r>
          </a:p>
          <a:p>
            <a:pPr>
              <a:buFont typeface="Wingdings" pitchFamily="2" charset="2"/>
              <a:buChar char="§"/>
            </a:pPr>
            <a:r>
              <a:rPr lang="nl-BE" sz="3600" b="1" dirty="0">
                <a:solidFill>
                  <a:srgbClr val="002060"/>
                </a:solidFill>
              </a:rPr>
              <a:t> </a:t>
            </a:r>
            <a:r>
              <a:rPr lang="nl-BE" sz="3600" b="1" dirty="0" smtClean="0">
                <a:solidFill>
                  <a:srgbClr val="002060"/>
                </a:solidFill>
              </a:rPr>
              <a:t>Keep in </a:t>
            </a:r>
            <a:r>
              <a:rPr lang="nl-BE" sz="3600" b="1" dirty="0" err="1" smtClean="0">
                <a:solidFill>
                  <a:srgbClr val="002060"/>
                </a:solidFill>
              </a:rPr>
              <a:t>good</a:t>
            </a:r>
            <a:r>
              <a:rPr lang="nl-BE" sz="3600" b="1" dirty="0" smtClean="0">
                <a:solidFill>
                  <a:srgbClr val="002060"/>
                </a:solidFill>
              </a:rPr>
              <a:t> contact </a:t>
            </a:r>
            <a:r>
              <a:rPr lang="nl-BE" sz="3600" b="1" dirty="0" err="1" smtClean="0">
                <a:solidFill>
                  <a:srgbClr val="002060"/>
                </a:solidFill>
              </a:rPr>
              <a:t>with</a:t>
            </a:r>
            <a:r>
              <a:rPr lang="nl-BE" sz="3600" b="1" dirty="0" smtClean="0">
                <a:solidFill>
                  <a:srgbClr val="002060"/>
                </a:solidFill>
              </a:rPr>
              <a:t> </a:t>
            </a:r>
            <a:r>
              <a:rPr lang="nl-BE" sz="3600" b="1" dirty="0" err="1" smtClean="0">
                <a:solidFill>
                  <a:srgbClr val="002060"/>
                </a:solidFill>
              </a:rPr>
              <a:t>our</a:t>
            </a:r>
            <a:r>
              <a:rPr lang="nl-BE" sz="3600" b="1" dirty="0" smtClean="0">
                <a:solidFill>
                  <a:srgbClr val="002060"/>
                </a:solidFill>
              </a:rPr>
              <a:t> </a:t>
            </a:r>
            <a:r>
              <a:rPr lang="nl-BE" sz="3600" b="1" dirty="0" err="1" smtClean="0">
                <a:solidFill>
                  <a:srgbClr val="002060"/>
                </a:solidFill>
              </a:rPr>
              <a:t>members</a:t>
            </a:r>
            <a:endParaRPr lang="nl-BE" sz="3600" b="1" dirty="0" smtClean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nl-BE" sz="3600" b="1" dirty="0">
                <a:solidFill>
                  <a:srgbClr val="002060"/>
                </a:solidFill>
              </a:rPr>
              <a:t> </a:t>
            </a:r>
            <a:r>
              <a:rPr lang="nl-BE" sz="3600" b="1" dirty="0" smtClean="0">
                <a:solidFill>
                  <a:srgbClr val="002060"/>
                </a:solidFill>
              </a:rPr>
              <a:t>Go to charters </a:t>
            </a:r>
          </a:p>
          <a:p>
            <a:pPr>
              <a:buFont typeface="Wingdings" pitchFamily="2" charset="2"/>
              <a:buChar char="§"/>
            </a:pPr>
            <a:r>
              <a:rPr lang="nl-BE" sz="3600" b="1" dirty="0">
                <a:solidFill>
                  <a:srgbClr val="002060"/>
                </a:solidFill>
              </a:rPr>
              <a:t> </a:t>
            </a:r>
            <a:r>
              <a:rPr lang="nl-BE" sz="3600" b="1" dirty="0" err="1" smtClean="0">
                <a:solidFill>
                  <a:srgbClr val="002060"/>
                </a:solidFill>
              </a:rPr>
              <a:t>Join</a:t>
            </a:r>
            <a:r>
              <a:rPr lang="nl-BE" sz="3600" b="1" dirty="0" smtClean="0">
                <a:solidFill>
                  <a:srgbClr val="002060"/>
                </a:solidFill>
              </a:rPr>
              <a:t> </a:t>
            </a:r>
            <a:r>
              <a:rPr lang="nl-BE" sz="3600" b="1" dirty="0" err="1" smtClean="0">
                <a:solidFill>
                  <a:srgbClr val="002060"/>
                </a:solidFill>
              </a:rPr>
              <a:t>some</a:t>
            </a:r>
            <a:r>
              <a:rPr lang="nl-BE" sz="3600" b="1" dirty="0" smtClean="0">
                <a:solidFill>
                  <a:srgbClr val="002060"/>
                </a:solidFill>
              </a:rPr>
              <a:t> </a:t>
            </a:r>
            <a:r>
              <a:rPr lang="nl-BE" sz="3600" b="1" dirty="0" err="1" smtClean="0">
                <a:solidFill>
                  <a:srgbClr val="002060"/>
                </a:solidFill>
              </a:rPr>
              <a:t>AGM’s</a:t>
            </a:r>
            <a:r>
              <a:rPr lang="nl-BE" sz="3600" b="1" dirty="0" smtClean="0">
                <a:solidFill>
                  <a:srgbClr val="002060"/>
                </a:solidFill>
              </a:rPr>
              <a:t> </a:t>
            </a:r>
          </a:p>
          <a:p>
            <a:pPr>
              <a:buFont typeface="Wingdings" pitchFamily="2" charset="2"/>
              <a:buChar char="§"/>
            </a:pPr>
            <a:r>
              <a:rPr lang="nl-BE" sz="3600" b="1" dirty="0">
                <a:solidFill>
                  <a:srgbClr val="002060"/>
                </a:solidFill>
              </a:rPr>
              <a:t> K</a:t>
            </a:r>
            <a:r>
              <a:rPr lang="nl-BE" sz="3600" b="1" dirty="0" smtClean="0">
                <a:solidFill>
                  <a:srgbClr val="002060"/>
                </a:solidFill>
              </a:rPr>
              <a:t>eep in contact </a:t>
            </a:r>
            <a:r>
              <a:rPr lang="nl-BE" sz="3600" b="1" dirty="0" err="1" smtClean="0">
                <a:solidFill>
                  <a:srgbClr val="002060"/>
                </a:solidFill>
              </a:rPr>
              <a:t>with</a:t>
            </a:r>
            <a:r>
              <a:rPr lang="nl-BE" sz="3600" b="1" dirty="0" smtClean="0">
                <a:solidFill>
                  <a:srgbClr val="002060"/>
                </a:solidFill>
              </a:rPr>
              <a:t> RTI, LCI and 41 Cl.</a:t>
            </a:r>
          </a:p>
          <a:p>
            <a:pPr>
              <a:buFont typeface="Wingdings" pitchFamily="2" charset="2"/>
              <a:buChar char="§"/>
            </a:pPr>
            <a:r>
              <a:rPr lang="nl-BE" sz="3600" b="1" dirty="0">
                <a:solidFill>
                  <a:srgbClr val="002060"/>
                </a:solidFill>
              </a:rPr>
              <a:t> </a:t>
            </a:r>
            <a:r>
              <a:rPr lang="nl-BE" sz="3600" b="1" dirty="0" err="1" smtClean="0">
                <a:solidFill>
                  <a:srgbClr val="002060"/>
                </a:solidFill>
              </a:rPr>
              <a:t>Organise</a:t>
            </a:r>
            <a:r>
              <a:rPr lang="nl-BE" sz="3600" b="1" dirty="0" smtClean="0">
                <a:solidFill>
                  <a:srgbClr val="002060"/>
                </a:solidFill>
              </a:rPr>
              <a:t> </a:t>
            </a:r>
            <a:r>
              <a:rPr lang="nl-BE" sz="3600" b="1" dirty="0" err="1" smtClean="0">
                <a:solidFill>
                  <a:srgbClr val="002060"/>
                </a:solidFill>
              </a:rPr>
              <a:t>our</a:t>
            </a:r>
            <a:r>
              <a:rPr lang="nl-BE" sz="3600" b="1" dirty="0" smtClean="0">
                <a:solidFill>
                  <a:srgbClr val="002060"/>
                </a:solidFill>
              </a:rPr>
              <a:t> boardmeetings</a:t>
            </a:r>
          </a:p>
          <a:p>
            <a:pPr>
              <a:buFont typeface="Wingdings" pitchFamily="2" charset="2"/>
              <a:buChar char="§"/>
            </a:pPr>
            <a:r>
              <a:rPr lang="nl-BE" sz="3600" b="1" dirty="0">
                <a:solidFill>
                  <a:srgbClr val="002060"/>
                </a:solidFill>
              </a:rPr>
              <a:t> </a:t>
            </a:r>
            <a:r>
              <a:rPr lang="nl-BE" sz="3600" b="1" dirty="0" smtClean="0">
                <a:solidFill>
                  <a:srgbClr val="002060"/>
                </a:solidFill>
              </a:rPr>
              <a:t> </a:t>
            </a:r>
            <a:r>
              <a:rPr lang="nl-BE" sz="3600" b="1" dirty="0" err="1" smtClean="0">
                <a:solidFill>
                  <a:srgbClr val="002060"/>
                </a:solidFill>
              </a:rPr>
              <a:t>Incorporate</a:t>
            </a:r>
            <a:r>
              <a:rPr lang="nl-BE" sz="3600" b="1" dirty="0" smtClean="0">
                <a:solidFill>
                  <a:srgbClr val="002060"/>
                </a:solidFill>
              </a:rPr>
              <a:t> special </a:t>
            </a:r>
            <a:r>
              <a:rPr lang="nl-BE" sz="3600" b="1" dirty="0" err="1" smtClean="0">
                <a:solidFill>
                  <a:srgbClr val="002060"/>
                </a:solidFill>
              </a:rPr>
              <a:t>events</a:t>
            </a:r>
            <a:endParaRPr lang="nl-BE" sz="3600" b="1" dirty="0" smtClean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nl-BE" sz="3600" b="1" dirty="0">
                <a:solidFill>
                  <a:srgbClr val="002060"/>
                </a:solidFill>
              </a:rPr>
              <a:t> </a:t>
            </a:r>
            <a:r>
              <a:rPr lang="nl-BE" sz="3600" b="1" dirty="0" smtClean="0">
                <a:solidFill>
                  <a:srgbClr val="002060"/>
                </a:solidFill>
              </a:rPr>
              <a:t>And have FUN </a:t>
            </a:r>
            <a:r>
              <a:rPr lang="nl-BE" sz="3600" b="1" dirty="0" err="1" smtClean="0">
                <a:solidFill>
                  <a:srgbClr val="002060"/>
                </a:solidFill>
              </a:rPr>
              <a:t>combining</a:t>
            </a:r>
            <a:r>
              <a:rPr lang="nl-BE" sz="3600" b="1" dirty="0" smtClean="0">
                <a:solidFill>
                  <a:srgbClr val="002060"/>
                </a:solidFill>
              </a:rPr>
              <a:t> all </a:t>
            </a:r>
            <a:r>
              <a:rPr lang="nl-BE" sz="3600" b="1" dirty="0" err="1" smtClean="0">
                <a:solidFill>
                  <a:srgbClr val="002060"/>
                </a:solidFill>
              </a:rPr>
              <a:t>this</a:t>
            </a:r>
            <a:r>
              <a:rPr lang="nl-BE" sz="3600" b="1" dirty="0" smtClean="0">
                <a:solidFill>
                  <a:srgbClr val="002060"/>
                </a:solidFill>
              </a:rPr>
              <a:t> </a:t>
            </a:r>
            <a:r>
              <a:rPr lang="nl-BE" sz="3600" b="1" dirty="0" smtClean="0">
                <a:solidFill>
                  <a:srgbClr val="002060"/>
                </a:solidFill>
                <a:sym typeface="Wingdings" pitchFamily="2" charset="2"/>
              </a:rPr>
              <a:t></a:t>
            </a:r>
            <a:endParaRPr lang="nl-BE" sz="3600" b="1" dirty="0" smtClean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§"/>
            </a:pPr>
            <a:endParaRPr lang="nl-BE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</p:spTree>
  </p:cSld>
  <p:clrMapOvr>
    <a:masterClrMapping/>
  </p:clrMapOvr>
  <p:transition spd="med" advClick="0" advTm="1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5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500"/>
                            </p:stCondLst>
                            <p:childTnLst>
                              <p:par>
                                <p:cTn id="3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2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000"/>
                            </p:stCondLst>
                            <p:childTnLst>
                              <p:par>
                                <p:cTn id="3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uiExpand="1" build="allAtOnce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 dirty="0"/>
          </a:p>
        </p:txBody>
      </p:sp>
      <p:pic>
        <p:nvPicPr>
          <p:cNvPr id="9217" name="Picture 1" descr="C:\AGORA INTERNATIONAL\2011-2012\ACI AGM 2012\power point\1950sgrou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572623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27584" y="548680"/>
            <a:ext cx="57606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6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Did</a:t>
            </a:r>
            <a:r>
              <a:rPr lang="nl-BE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BE" sz="6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</a:t>
            </a:r>
            <a:r>
              <a:rPr lang="nl-BE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BE" sz="6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know</a:t>
            </a:r>
            <a:endParaRPr lang="nl-BE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1988840"/>
            <a:ext cx="96855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That</a:t>
            </a:r>
            <a:r>
              <a:rPr lang="nl-BE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BE" sz="4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Agora</a:t>
            </a:r>
            <a:r>
              <a:rPr lang="nl-BE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Club International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43608" y="3573016"/>
            <a:ext cx="86409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BE" sz="4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counts</a:t>
            </a:r>
            <a:r>
              <a:rPr lang="nl-BE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BE" sz="4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about</a:t>
            </a:r>
            <a:r>
              <a:rPr lang="nl-BE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1400 </a:t>
            </a:r>
            <a:r>
              <a:rPr lang="nl-BE" sz="4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members</a:t>
            </a:r>
            <a:r>
              <a:rPr lang="nl-BE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? </a:t>
            </a:r>
          </a:p>
          <a:p>
            <a:endParaRPr lang="nl-BE" dirty="0"/>
          </a:p>
        </p:txBody>
      </p:sp>
    </p:spTree>
  </p:cSld>
  <p:clrMapOvr>
    <a:masterClrMapping/>
  </p:clrMapOvr>
  <p:transition spd="med" advClick="0" advTm="11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ttp://lh6.ggpht.com/_MsZb8mYFoCs/TB718vB9h-I/AAAAAAAAKWk/F41oUpSWH4Q/s800/article-0-02AB295C00000578-82_468x32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0"/>
            <a:ext cx="9577064" cy="7434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nl-BE" sz="5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</a:t>
            </a:r>
            <a:r>
              <a:rPr lang="nl-BE" sz="5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BE" sz="5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</a:t>
            </a:r>
            <a:r>
              <a:rPr lang="nl-BE" sz="5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 </a:t>
            </a:r>
            <a:r>
              <a:rPr lang="nl-BE" sz="5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reach</a:t>
            </a:r>
            <a:r>
              <a:rPr lang="nl-BE" sz="5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1400 </a:t>
            </a:r>
            <a:r>
              <a:rPr lang="nl-BE" sz="5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ladies</a:t>
            </a:r>
            <a:r>
              <a:rPr lang="nl-BE" sz="5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nl-BE" sz="5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 rot="399922">
            <a:off x="395536" y="1052736"/>
            <a:ext cx="2232248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Email 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 rot="21356697">
            <a:off x="2627784" y="1052736"/>
            <a:ext cx="2808312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ACI </a:t>
            </a:r>
            <a:r>
              <a:rPr kumimoji="0" lang="nl-BE" sz="4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Facebook</a:t>
            </a:r>
            <a:r>
              <a:rPr kumimoji="0" lang="nl-BE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 rot="626779">
            <a:off x="3275856" y="2204864"/>
            <a:ext cx="2808312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ACI W</a:t>
            </a:r>
            <a:r>
              <a:rPr kumimoji="0" lang="nl-BE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ebsite</a:t>
            </a:r>
            <a:r>
              <a:rPr kumimoji="0" lang="nl-BE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0" y="3212976"/>
            <a:ext cx="932452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And </a:t>
            </a:r>
            <a:r>
              <a:rPr kumimoji="0" lang="nl-BE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not</a:t>
            </a:r>
            <a:r>
              <a:rPr kumimoji="0" lang="nl-BE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to </a:t>
            </a:r>
            <a:r>
              <a:rPr kumimoji="0" lang="nl-BE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forget</a:t>
            </a:r>
            <a:r>
              <a:rPr kumimoji="0" lang="nl-BE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: </a:t>
            </a:r>
            <a:r>
              <a:rPr kumimoji="0" lang="nl-BE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our</a:t>
            </a:r>
            <a:r>
              <a:rPr kumimoji="0" lang="nl-BE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nl-BE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monthly</a:t>
            </a:r>
            <a:r>
              <a:rPr kumimoji="0" lang="nl-BE" sz="4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nl-BE" sz="4000" b="1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newsletters</a:t>
            </a:r>
            <a:r>
              <a:rPr kumimoji="0" lang="nl-BE" sz="4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! </a:t>
            </a:r>
            <a:endParaRPr kumimoji="0" lang="nl-BE" sz="4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" name="Picture 11"/>
          <p:cNvPicPr/>
          <p:nvPr/>
        </p:nvPicPr>
        <p:blipFill>
          <a:blip r:embed="rId3" cstate="print"/>
          <a:srcRect l="32638" t="10956" r="30640" b="6683"/>
          <a:stretch>
            <a:fillRect/>
          </a:stretch>
        </p:blipFill>
        <p:spPr bwMode="auto">
          <a:xfrm rot="21040848">
            <a:off x="1414624" y="4083903"/>
            <a:ext cx="2105556" cy="297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/>
          <p:nvPr/>
        </p:nvPicPr>
        <p:blipFill>
          <a:blip r:embed="rId4" cstate="print"/>
          <a:srcRect l="32875" t="10606" r="30661" b="6818"/>
          <a:stretch>
            <a:fillRect/>
          </a:stretch>
        </p:blipFill>
        <p:spPr bwMode="auto">
          <a:xfrm rot="617488">
            <a:off x="5756980" y="3952709"/>
            <a:ext cx="2100153" cy="297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/>
          <p:cNvPicPr/>
          <p:nvPr/>
        </p:nvPicPr>
        <p:blipFill>
          <a:blip r:embed="rId5" cstate="print"/>
          <a:srcRect l="32638" t="10985" r="30795" b="6694"/>
          <a:stretch>
            <a:fillRect/>
          </a:stretch>
        </p:blipFill>
        <p:spPr bwMode="auto">
          <a:xfrm>
            <a:off x="7236296" y="3891967"/>
            <a:ext cx="2101111" cy="2966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/>
          <p:cNvPicPr/>
          <p:nvPr/>
        </p:nvPicPr>
        <p:blipFill>
          <a:blip r:embed="rId6" cstate="print"/>
          <a:srcRect l="32401" t="12124" r="31032" b="5178"/>
          <a:stretch>
            <a:fillRect/>
          </a:stretch>
        </p:blipFill>
        <p:spPr bwMode="auto">
          <a:xfrm>
            <a:off x="-180528" y="4077072"/>
            <a:ext cx="2096353" cy="297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00"/>
                            </p:stCondLst>
                            <p:childTnLst>
                              <p:par>
                                <p:cTn id="5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0"/>
                            </p:stCondLst>
                            <p:childTnLst>
                              <p:par>
                                <p:cTn id="6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2000"/>
                            </p:stCondLst>
                            <p:childTnLst>
                              <p:par>
                                <p:cTn id="75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9" grpId="0"/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21702</TotalTime>
  <Words>639</Words>
  <Application>Microsoft Office PowerPoint</Application>
  <PresentationFormat>On-screen Show (4:3)</PresentationFormat>
  <Paragraphs>141</Paragraphs>
  <Slides>37</Slides>
  <Notes>0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Office Theme</vt:lpstr>
      <vt:lpstr>AGORA  PICTURE COMPANY PRESENTS</vt:lpstr>
      <vt:lpstr>Slide 2</vt:lpstr>
      <vt:lpstr>Slide 3</vt:lpstr>
      <vt:lpstr>All playing their part in …</vt:lpstr>
      <vt:lpstr>It all started   at the ACI Conference  in Cesenatico  in October 2011</vt:lpstr>
      <vt:lpstr>Slide 6</vt:lpstr>
      <vt:lpstr>Slide 7</vt:lpstr>
      <vt:lpstr>Slide 8</vt:lpstr>
      <vt:lpstr>So how to reach 1400 ladies?</vt:lpstr>
      <vt:lpstr>And there was lots to report about! </vt:lpstr>
      <vt:lpstr>Slide 11</vt:lpstr>
      <vt:lpstr>WHAT A FANTASTIC CHARTER ! </vt:lpstr>
      <vt:lpstr>Slide 13</vt:lpstr>
      <vt:lpstr>Slide 14</vt:lpstr>
      <vt:lpstr>Slide 15</vt:lpstr>
      <vt:lpstr>Agora also grew  in our member countries</vt:lpstr>
      <vt:lpstr>Karen at  ACM  AC Tangent Germany</vt:lpstr>
      <vt:lpstr>Pppppfffffeeeww ! </vt:lpstr>
      <vt:lpstr>During the  ACI boardmeetings  we checked if the script of our ACI Movie 2011-2012  was still OK… </vt:lpstr>
      <vt:lpstr>We had Boardmeetings  in the snow…</vt:lpstr>
      <vt:lpstr>Where we worked</vt:lpstr>
      <vt:lpstr>We even studied local food ! </vt:lpstr>
      <vt:lpstr>We fitted something here….</vt:lpstr>
      <vt:lpstr>We maintained good contact  with our sister- and brotherclubs   </vt:lpstr>
      <vt:lpstr>Veerle with 41Club Iceland and KK, 41Club Intl President</vt:lpstr>
      <vt:lpstr>Karen meeting  with the people of  “Viva Con Agua”  the international Service project of LCI and ACI during a visit to the charter of AC Slovenia </vt:lpstr>
      <vt:lpstr>And Elisabeth at the LCI Conference presenting our …</vt:lpstr>
      <vt:lpstr>Slide 28</vt:lpstr>
      <vt:lpstr>= Positivity</vt:lpstr>
      <vt:lpstr>In 2012-2013  3 new countries are joining us!!</vt:lpstr>
      <vt:lpstr>And the Oscar for ACI movie  2011-2012 goes to ….</vt:lpstr>
      <vt:lpstr>Nominee Nicole…   a treasurer who grills piranha’s …?</vt:lpstr>
      <vt:lpstr>Or to Nominee Karen  our secretary  who always spoils good champagne… (shame on her!)</vt:lpstr>
      <vt:lpstr>Can you honestly give  the Oscar to nominee Nikkie…</vt:lpstr>
      <vt:lpstr>Better not give it to nominee Veerle either !    This vice president  is …</vt:lpstr>
      <vt:lpstr>Don’t even THINK of giving the Oscar to the next nominee : our ACI President ! </vt:lpstr>
      <vt:lpstr>No…there is no doubt about it…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AGORA  PICTURE COMPANY PRESENTS</dc:title>
  <dc:creator>Veerle</dc:creator>
  <cp:lastModifiedBy>Veerle</cp:lastModifiedBy>
  <cp:revision>46</cp:revision>
  <dcterms:created xsi:type="dcterms:W3CDTF">2012-09-11T08:02:42Z</dcterms:created>
  <dcterms:modified xsi:type="dcterms:W3CDTF">2012-10-05T21:15:01Z</dcterms:modified>
</cp:coreProperties>
</file>